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5" r:id="rId3"/>
    <p:sldId id="364" r:id="rId4"/>
    <p:sldId id="334" r:id="rId5"/>
    <p:sldId id="383" r:id="rId6"/>
    <p:sldId id="382" r:id="rId7"/>
    <p:sldId id="351" r:id="rId8"/>
    <p:sldId id="363" r:id="rId9"/>
    <p:sldId id="389" r:id="rId10"/>
    <p:sldId id="390" r:id="rId11"/>
    <p:sldId id="391" r:id="rId12"/>
    <p:sldId id="392" r:id="rId13"/>
    <p:sldId id="393" r:id="rId14"/>
    <p:sldId id="394" r:id="rId15"/>
    <p:sldId id="395" r:id="rId16"/>
    <p:sldId id="353" r:id="rId17"/>
    <p:sldId id="365" r:id="rId18"/>
    <p:sldId id="366" r:id="rId19"/>
    <p:sldId id="368" r:id="rId20"/>
    <p:sldId id="370" r:id="rId21"/>
    <p:sldId id="384" r:id="rId22"/>
    <p:sldId id="385" r:id="rId23"/>
    <p:sldId id="386" r:id="rId24"/>
    <p:sldId id="369" r:id="rId25"/>
    <p:sldId id="354" r:id="rId26"/>
    <p:sldId id="371" r:id="rId27"/>
    <p:sldId id="375" r:id="rId28"/>
    <p:sldId id="374" r:id="rId29"/>
    <p:sldId id="376" r:id="rId30"/>
    <p:sldId id="373" r:id="rId31"/>
    <p:sldId id="372" r:id="rId32"/>
    <p:sldId id="352" r:id="rId33"/>
    <p:sldId id="355" r:id="rId34"/>
    <p:sldId id="387" r:id="rId35"/>
    <p:sldId id="377" r:id="rId36"/>
    <p:sldId id="378" r:id="rId37"/>
    <p:sldId id="379" r:id="rId38"/>
    <p:sldId id="388" r:id="rId39"/>
    <p:sldId id="380" r:id="rId40"/>
    <p:sldId id="356" r:id="rId41"/>
    <p:sldId id="381" r:id="rId42"/>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59">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AB118A"/>
    <a:srgbClr val="542A00"/>
    <a:srgbClr val="2E1700"/>
    <a:srgbClr val="663300"/>
    <a:srgbClr val="F7CBE5"/>
    <a:srgbClr val="996633"/>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Objects="1">
      <p:cViewPr varScale="1">
        <p:scale>
          <a:sx n="105" d="100"/>
          <a:sy n="105" d="100"/>
        </p:scale>
        <p:origin x="996" y="102"/>
      </p:cViewPr>
      <p:guideLst>
        <p:guide orient="horz" pos="2159"/>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buFont typeface="Arial" charset="0"/>
              <a:buNone/>
              <a:defRPr sz="1200">
                <a:latin typeface="Arial" charset="0"/>
              </a:defRPr>
            </a:lvl1pPr>
          </a:lstStyle>
          <a:p>
            <a:pPr>
              <a:defRPr/>
            </a:pPr>
            <a:endParaRPr lang="zh-CN" altLang="en-US"/>
          </a:p>
        </p:txBody>
      </p:sp>
      <p:sp>
        <p:nvSpPr>
          <p:cNvPr id="20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buFont typeface="Arial" charset="0"/>
              <a:buNone/>
              <a:defRPr sz="1200">
                <a:latin typeface="Arial" charset="0"/>
              </a:defRPr>
            </a:lvl1pPr>
          </a:lstStyle>
          <a:p>
            <a:pPr>
              <a:defRPr/>
            </a:pPr>
            <a:fld id="{C4C65A3C-1B64-4088-B072-62D730A87E4C}" type="datetimeFigureOut">
              <a:rPr lang="zh-CN" altLang="en-US"/>
              <a:pPr>
                <a:defRPr/>
              </a:pPr>
              <a:t>2024/4/11</a:t>
            </a:fld>
            <a:endParaRPr lang="en-US"/>
          </a:p>
        </p:txBody>
      </p:sp>
      <p:sp>
        <p:nvSpPr>
          <p:cNvPr id="2052" name="Rectangle 4"/>
          <p:cNvSpPr>
            <a:spLocks noGrp="1" noChangeArrowheads="1"/>
          </p:cNvSpPr>
          <p:nvPr>
            <p:ph type="sldImg" idx="2"/>
          </p:nvPr>
        </p:nvSpPr>
        <p:spPr bwMode="auto">
          <a:xfrm>
            <a:off x="1143000" y="685800"/>
            <a:ext cx="4572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p>
      <p:sp>
        <p:nvSpPr>
          <p:cNvPr id="20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buFont typeface="Arial" charset="0"/>
              <a:buNone/>
              <a:defRPr sz="1200">
                <a:latin typeface="Arial" charset="0"/>
              </a:defRPr>
            </a:lvl1pPr>
          </a:lstStyle>
          <a:p>
            <a:pPr>
              <a:defRPr/>
            </a:pPr>
            <a:endParaRPr lang="en-US"/>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buFont typeface="Arial" panose="020B0604020202020204" pitchFamily="34" charset="0"/>
              <a:buNone/>
              <a:defRPr sz="1200"/>
            </a:lvl1pPr>
          </a:lstStyle>
          <a:p>
            <a:pPr>
              <a:defRPr/>
            </a:pPr>
            <a:fld id="{0A17DB23-AA4C-4C38-AD52-DBBDADD5A5D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AF0F8B4-E272-4FAB-93E5-6FA610226286}" type="datetime1">
              <a:rPr lang="zh-CN" altLang="en-US"/>
              <a:pPr>
                <a:defRPr/>
              </a:pPr>
              <a:t>2024/4/11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AD8B77E-D428-4054-BE7D-750F2BF4EAEC}" type="slidenum">
              <a:rPr lang="zh-CN" altLang="en-US"/>
              <a:pPr>
                <a:defRPr/>
              </a:pPr>
              <a:t>‹#›</a:t>
            </a:fld>
            <a:endParaRPr lang="en-US" altLang="zh-CN"/>
          </a:p>
        </p:txBody>
      </p:sp>
    </p:spTree>
    <p:extLst>
      <p:ext uri="{BB962C8B-B14F-4D97-AF65-F5344CB8AC3E}">
        <p14:creationId xmlns:p14="http://schemas.microsoft.com/office/powerpoint/2010/main" val="1985165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D26AF747-6237-42D0-825F-7ACC84079C51}" type="datetime1">
              <a:rPr lang="zh-CN" altLang="en-US"/>
              <a:pPr>
                <a:defRPr/>
              </a:pPr>
              <a:t>2024/4/11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A92535-12C8-492E-959D-8113080C309E}" type="slidenum">
              <a:rPr lang="zh-CN" altLang="en-US"/>
              <a:pPr>
                <a:defRPr/>
              </a:pPr>
              <a:t>‹#›</a:t>
            </a:fld>
            <a:endParaRPr lang="en-US" altLang="zh-CN"/>
          </a:p>
        </p:txBody>
      </p:sp>
    </p:spTree>
    <p:extLst>
      <p:ext uri="{BB962C8B-B14F-4D97-AF65-F5344CB8AC3E}">
        <p14:creationId xmlns:p14="http://schemas.microsoft.com/office/powerpoint/2010/main" val="3888926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2DCCB06F-0EDE-4505-B173-9D6F6D632726}" type="datetime1">
              <a:rPr lang="zh-CN" altLang="en-US"/>
              <a:pPr>
                <a:defRPr/>
              </a:pPr>
              <a:t>2024/4/11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CAB65E5-49CD-4D34-B046-15D06CBC3216}" type="slidenum">
              <a:rPr lang="zh-CN" altLang="en-US"/>
              <a:pPr>
                <a:defRPr/>
              </a:pPr>
              <a:t>‹#›</a:t>
            </a:fld>
            <a:endParaRPr lang="en-US" altLang="zh-CN"/>
          </a:p>
        </p:txBody>
      </p:sp>
    </p:spTree>
    <p:extLst>
      <p:ext uri="{BB962C8B-B14F-4D97-AF65-F5344CB8AC3E}">
        <p14:creationId xmlns:p14="http://schemas.microsoft.com/office/powerpoint/2010/main" val="3849160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fld id="{8CB52310-F66A-4E1C-8F74-D07137C39B77}" type="datetime1">
              <a:rPr lang="zh-CN" altLang="en-US"/>
              <a:pPr>
                <a:defRPr/>
              </a:pPr>
              <a:t>2024/4/11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8D8CBC6-058E-4AE1-8A7E-686B5CCF7170}" type="slidenum">
              <a:rPr lang="zh-CN" altLang="en-US"/>
              <a:pPr>
                <a:defRPr/>
              </a:pPr>
              <a:t>‹#›</a:t>
            </a:fld>
            <a:endParaRPr lang="en-US" altLang="zh-CN"/>
          </a:p>
        </p:txBody>
      </p:sp>
    </p:spTree>
    <p:extLst>
      <p:ext uri="{BB962C8B-B14F-4D97-AF65-F5344CB8AC3E}">
        <p14:creationId xmlns:p14="http://schemas.microsoft.com/office/powerpoint/2010/main" val="1895433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C267898F-2C13-4C5B-BEC3-B1E97F857953}" type="datetime1">
              <a:rPr lang="zh-CN" altLang="en-US"/>
              <a:pPr>
                <a:defRPr/>
              </a:pPr>
              <a:t>2024/4/11</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A0A98AAB-84F3-4676-BE1C-76CB9FA28F2A}" type="slidenum">
              <a:rPr lang="zh-CN" altLang="en-US"/>
              <a:pPr>
                <a:defRPr/>
              </a:pPr>
              <a:t>‹#›</a:t>
            </a:fld>
            <a:endParaRPr lang="en-US" altLang="zh-CN"/>
          </a:p>
        </p:txBody>
      </p:sp>
    </p:spTree>
    <p:extLst>
      <p:ext uri="{BB962C8B-B14F-4D97-AF65-F5344CB8AC3E}">
        <p14:creationId xmlns:p14="http://schemas.microsoft.com/office/powerpoint/2010/main" val="380989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fld id="{53810FCD-FFFB-4E4E-88C2-E80D4E36264B}" type="datetime1">
              <a:rPr lang="zh-CN" altLang="en-US"/>
              <a:pPr>
                <a:defRPr/>
              </a:pPr>
              <a:t>2024/4/11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ADFAE7E-F4C9-4E46-9A91-DDCAEC2D844A}" type="slidenum">
              <a:rPr lang="zh-CN" altLang="en-US"/>
              <a:pPr>
                <a:defRPr/>
              </a:pPr>
              <a:t>‹#›</a:t>
            </a:fld>
            <a:endParaRPr lang="en-US" altLang="zh-CN"/>
          </a:p>
        </p:txBody>
      </p:sp>
    </p:spTree>
    <p:extLst>
      <p:ext uri="{BB962C8B-B14F-4D97-AF65-F5344CB8AC3E}">
        <p14:creationId xmlns:p14="http://schemas.microsoft.com/office/powerpoint/2010/main" val="2036582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fld id="{70821E48-7690-491F-AA02-FC366297D258}" type="datetime1">
              <a:rPr lang="zh-CN" altLang="en-US"/>
              <a:pPr>
                <a:defRPr/>
              </a:pPr>
              <a:t>2024/4/11</a:t>
            </a:fld>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EAB55684-4104-4D68-A991-BA448D5746FA}" type="slidenum">
              <a:rPr lang="zh-CN" altLang="en-US"/>
              <a:pPr>
                <a:defRPr/>
              </a:pPr>
              <a:t>‹#›</a:t>
            </a:fld>
            <a:endParaRPr lang="en-US" altLang="zh-CN"/>
          </a:p>
        </p:txBody>
      </p:sp>
    </p:spTree>
    <p:extLst>
      <p:ext uri="{BB962C8B-B14F-4D97-AF65-F5344CB8AC3E}">
        <p14:creationId xmlns:p14="http://schemas.microsoft.com/office/powerpoint/2010/main" val="16541988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fld id="{D8AFB622-EFEB-4180-86EE-41D275F616E5}" type="datetime1">
              <a:rPr lang="zh-CN" altLang="en-US"/>
              <a:pPr>
                <a:defRPr/>
              </a:pPr>
              <a:t>2024/4/11</a:t>
            </a:fld>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D73EED8C-8F37-4104-8AE4-0A3508E19659}" type="slidenum">
              <a:rPr lang="zh-CN" altLang="en-US"/>
              <a:pPr>
                <a:defRPr/>
              </a:pPr>
              <a:t>‹#›</a:t>
            </a:fld>
            <a:endParaRPr lang="en-US" altLang="zh-CN"/>
          </a:p>
        </p:txBody>
      </p:sp>
    </p:spTree>
    <p:extLst>
      <p:ext uri="{BB962C8B-B14F-4D97-AF65-F5344CB8AC3E}">
        <p14:creationId xmlns:p14="http://schemas.microsoft.com/office/powerpoint/2010/main" val="3061799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BBDBE6DD-CCC8-4B41-B276-D4E3A2F81B9A}" type="datetime1">
              <a:rPr lang="zh-CN" altLang="en-US"/>
              <a:pPr>
                <a:defRPr/>
              </a:pPr>
              <a:t>2024/4/11</a:t>
            </a:fld>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C29C9DC-A118-4430-8D45-0D8EFD16E98D}" type="slidenum">
              <a:rPr lang="zh-CN" altLang="en-US"/>
              <a:pPr>
                <a:defRPr/>
              </a:pPr>
              <a:t>‹#›</a:t>
            </a:fld>
            <a:endParaRPr lang="en-US" altLang="zh-CN"/>
          </a:p>
        </p:txBody>
      </p:sp>
    </p:spTree>
    <p:extLst>
      <p:ext uri="{BB962C8B-B14F-4D97-AF65-F5344CB8AC3E}">
        <p14:creationId xmlns:p14="http://schemas.microsoft.com/office/powerpoint/2010/main" val="7403850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0469BD5B-A98E-4E39-B29B-EF68D12B956C}" type="datetime1">
              <a:rPr lang="zh-CN" altLang="en-US"/>
              <a:pPr>
                <a:defRPr/>
              </a:pPr>
              <a:t>2024/4/11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3175955-C4B5-4DE4-9CF7-DE0B120E1456}" type="slidenum">
              <a:rPr lang="zh-CN" altLang="en-US"/>
              <a:pPr>
                <a:defRPr/>
              </a:pPr>
              <a:t>‹#›</a:t>
            </a:fld>
            <a:endParaRPr lang="en-US" altLang="zh-CN"/>
          </a:p>
        </p:txBody>
      </p:sp>
    </p:spTree>
    <p:extLst>
      <p:ext uri="{BB962C8B-B14F-4D97-AF65-F5344CB8AC3E}">
        <p14:creationId xmlns:p14="http://schemas.microsoft.com/office/powerpoint/2010/main" val="13352805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87891C05-D7CF-45EB-BA73-8280677C4969}" type="datetime1">
              <a:rPr lang="zh-CN" altLang="en-US"/>
              <a:pPr>
                <a:defRPr/>
              </a:pPr>
              <a:t>2024/4/11</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1CFAA08-95A5-4597-A643-416E15F3DDBA}" type="slidenum">
              <a:rPr lang="zh-CN" altLang="en-US"/>
              <a:pPr>
                <a:defRPr/>
              </a:pPr>
              <a:t>‹#›</a:t>
            </a:fld>
            <a:endParaRPr lang="en-US" altLang="zh-CN"/>
          </a:p>
        </p:txBody>
      </p:sp>
    </p:spTree>
    <p:extLst>
      <p:ext uri="{BB962C8B-B14F-4D97-AF65-F5344CB8AC3E}">
        <p14:creationId xmlns:p14="http://schemas.microsoft.com/office/powerpoint/2010/main" val="13485928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buFont typeface="Arial" charset="0"/>
              <a:buNone/>
              <a:defRPr sz="1400">
                <a:latin typeface="Arial" charset="0"/>
              </a:defRPr>
            </a:lvl1pPr>
          </a:lstStyle>
          <a:p>
            <a:pPr>
              <a:defRPr/>
            </a:pPr>
            <a:fld id="{62F0F9A2-BCE3-4A58-943F-49E36F56BF4D}" type="datetime1">
              <a:rPr lang="zh-CN" altLang="en-US"/>
              <a:pPr>
                <a:defRPr/>
              </a:pPr>
              <a:t>2024/4/11</a:t>
            </a:fld>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buFont typeface="Arial" charset="0"/>
              <a:buNone/>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buFont typeface="Arial" panose="020B0604020202020204" pitchFamily="34" charset="0"/>
              <a:buNone/>
              <a:defRPr sz="1400"/>
            </a:lvl1pPr>
          </a:lstStyle>
          <a:p>
            <a:pPr>
              <a:defRPr/>
            </a:pPr>
            <a:fld id="{80D0AEC4-8386-4A9B-A524-497BBC29D065}"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wmf"/></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5.png"/><Relationship Id="rId4" Type="http://schemas.openxmlformats.org/officeDocument/2006/relationships/oleObject" Target="../embeddings/oleObject6.bin"/></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8.png"/><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png"/><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6"/>
          <p:cNvSpPr txBox="1">
            <a:spLocks noChangeArrowheads="1"/>
          </p:cNvSpPr>
          <p:nvPr/>
        </p:nvSpPr>
        <p:spPr bwMode="auto">
          <a:xfrm>
            <a:off x="2339975" y="4013200"/>
            <a:ext cx="4692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a:solidFill>
                  <a:srgbClr val="333333"/>
                </a:solidFill>
                <a:latin typeface="方正黑体简体" pitchFamily="65" charset="-122"/>
                <a:ea typeface="方正黑体简体" pitchFamily="65" charset="-122"/>
              </a:rPr>
              <a:t>组织学与胚胎学</a:t>
            </a:r>
          </a:p>
        </p:txBody>
      </p:sp>
      <p:sp>
        <p:nvSpPr>
          <p:cNvPr id="3075" name="Text Box 9"/>
          <p:cNvSpPr txBox="1">
            <a:spLocks noChangeArrowheads="1"/>
          </p:cNvSpPr>
          <p:nvPr/>
        </p:nvSpPr>
        <p:spPr bwMode="auto">
          <a:xfrm>
            <a:off x="1858963" y="2955925"/>
            <a:ext cx="55800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kumimoji="1" lang="en-US" altLang="zh-CN" sz="3600" b="1">
                <a:latin typeface="Arial Narrow" panose="020B0606020202030204" pitchFamily="34" charset="0"/>
              </a:rPr>
              <a:t>Chapter 8      Nervous  System</a:t>
            </a:r>
          </a:p>
        </p:txBody>
      </p:sp>
      <p:sp>
        <p:nvSpPr>
          <p:cNvPr id="3076" name="Rectangle 10"/>
          <p:cNvSpPr>
            <a:spLocks noChangeArrowheads="1"/>
          </p:cNvSpPr>
          <p:nvPr/>
        </p:nvSpPr>
        <p:spPr bwMode="auto">
          <a:xfrm>
            <a:off x="403225" y="1177925"/>
            <a:ext cx="8458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5400" b="1">
                <a:latin typeface="隶书" panose="02010509060101010101" pitchFamily="49" charset="-122"/>
                <a:ea typeface="隶书" panose="02010509060101010101" pitchFamily="49" charset="-122"/>
              </a:rPr>
              <a:t>第八章 神经系统</a:t>
            </a:r>
            <a:endParaRPr kumimoji="1" lang="zh-CN" altLang="en-US" sz="4800" b="1">
              <a:latin typeface="隶书" panose="02010509060101010101" pitchFamily="49" charset="-122"/>
              <a:ea typeface="隶书" panose="020105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5376" y="404664"/>
            <a:ext cx="8961120" cy="5040630"/>
          </a:xfrm>
          <a:prstGeom prst="rect">
            <a:avLst/>
          </a:prstGeom>
        </p:spPr>
      </p:pic>
    </p:spTree>
    <p:extLst>
      <p:ext uri="{BB962C8B-B14F-4D97-AF65-F5344CB8AC3E}">
        <p14:creationId xmlns:p14="http://schemas.microsoft.com/office/powerpoint/2010/main" val="1309922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04" y="404664"/>
            <a:ext cx="8961120" cy="5040630"/>
          </a:xfrm>
          <a:prstGeom prst="rect">
            <a:avLst/>
          </a:prstGeom>
        </p:spPr>
      </p:pic>
    </p:spTree>
    <p:extLst>
      <p:ext uri="{BB962C8B-B14F-4D97-AF65-F5344CB8AC3E}">
        <p14:creationId xmlns:p14="http://schemas.microsoft.com/office/powerpoint/2010/main" val="35137150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04" y="260648"/>
            <a:ext cx="8961120" cy="5040630"/>
          </a:xfrm>
          <a:prstGeom prst="rect">
            <a:avLst/>
          </a:prstGeom>
        </p:spPr>
      </p:pic>
    </p:spTree>
    <p:extLst>
      <p:ext uri="{BB962C8B-B14F-4D97-AF65-F5344CB8AC3E}">
        <p14:creationId xmlns:p14="http://schemas.microsoft.com/office/powerpoint/2010/main" val="17180166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5376" y="332656"/>
            <a:ext cx="8961120" cy="5040630"/>
          </a:xfrm>
          <a:prstGeom prst="rect">
            <a:avLst/>
          </a:prstGeom>
        </p:spPr>
      </p:pic>
    </p:spTree>
    <p:extLst>
      <p:ext uri="{BB962C8B-B14F-4D97-AF65-F5344CB8AC3E}">
        <p14:creationId xmlns:p14="http://schemas.microsoft.com/office/powerpoint/2010/main" val="27818815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04" y="404664"/>
            <a:ext cx="8961120" cy="5040630"/>
          </a:xfrm>
          <a:prstGeom prst="rect">
            <a:avLst/>
          </a:prstGeom>
        </p:spPr>
      </p:pic>
    </p:spTree>
    <p:extLst>
      <p:ext uri="{BB962C8B-B14F-4D97-AF65-F5344CB8AC3E}">
        <p14:creationId xmlns:p14="http://schemas.microsoft.com/office/powerpoint/2010/main" val="32995242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p:cNvGraphicFramePr>
            <a:graphicFrameLocks noChangeAspect="1"/>
          </p:cNvGraphicFramePr>
          <p:nvPr>
            <p:extLst>
              <p:ext uri="{D42A27DB-BD31-4B8C-83A1-F6EECF244321}">
                <p14:modId xmlns:p14="http://schemas.microsoft.com/office/powerpoint/2010/main" val="2143400273"/>
              </p:ext>
            </p:extLst>
          </p:nvPr>
        </p:nvGraphicFramePr>
        <p:xfrm>
          <a:off x="2123727" y="144064"/>
          <a:ext cx="5153745" cy="6597304"/>
        </p:xfrm>
        <a:graphic>
          <a:graphicData uri="http://schemas.openxmlformats.org/presentationml/2006/ole">
            <mc:AlternateContent xmlns:mc="http://schemas.openxmlformats.org/markup-compatibility/2006">
              <mc:Choice xmlns:v="urn:schemas-microsoft-com:vml" Requires="v">
                <p:oleObj spid="_x0000_s49154" r:id="rId3" imgW="4482360" imgH="5739480" progId="">
                  <p:embed/>
                </p:oleObj>
              </mc:Choice>
              <mc:Fallback>
                <p:oleObj r:id="rId3" imgW="4482360" imgH="5739480" progId="">
                  <p:embed/>
                  <p:pic>
                    <p:nvPicPr>
                      <p:cNvPr id="0" name=""/>
                      <p:cNvPicPr/>
                      <p:nvPr/>
                    </p:nvPicPr>
                    <p:blipFill>
                      <a:blip r:embed="rId4"/>
                      <a:stretch>
                        <a:fillRect/>
                      </a:stretch>
                    </p:blipFill>
                    <p:spPr>
                      <a:xfrm>
                        <a:off x="2123727" y="144064"/>
                        <a:ext cx="5153745" cy="6597304"/>
                      </a:xfrm>
                      <a:prstGeom prst="rect">
                        <a:avLst/>
                      </a:prstGeom>
                    </p:spPr>
                  </p:pic>
                </p:oleObj>
              </mc:Fallback>
            </mc:AlternateContent>
          </a:graphicData>
        </a:graphic>
      </p:graphicFrame>
    </p:spTree>
    <p:extLst>
      <p:ext uri="{BB962C8B-B14F-4D97-AF65-F5344CB8AC3E}">
        <p14:creationId xmlns:p14="http://schemas.microsoft.com/office/powerpoint/2010/main" val="3976406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11267"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11268" name="Rectangle 5"/>
          <p:cNvSpPr>
            <a:spLocks noChangeArrowheads="1"/>
          </p:cNvSpPr>
          <p:nvPr/>
        </p:nvSpPr>
        <p:spPr bwMode="auto">
          <a:xfrm>
            <a:off x="463550" y="1268413"/>
            <a:ext cx="8066088"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20000"/>
              </a:lnSpc>
              <a:buFontTx/>
              <a:buNone/>
            </a:pPr>
            <a:r>
              <a:rPr lang="en-US" altLang="zh-CN" sz="1800" b="1">
                <a:latin typeface="Arial Narrow" panose="020B0606020202030204" pitchFamily="34" charset="0"/>
                <a:ea typeface="楷体_GB2312" pitchFamily="49" charset="-122"/>
              </a:rPr>
              <a:t>1 ~ 4</a:t>
            </a:r>
            <a:r>
              <a:rPr lang="zh-CN" altLang="en-US" sz="1800" b="1">
                <a:ea typeface="楷体_GB2312" pitchFamily="49" charset="-122"/>
              </a:rPr>
              <a:t>层的神经元与特异及联合传入纤维形成突触，接受信息</a:t>
            </a:r>
          </a:p>
          <a:p>
            <a:pPr algn="just">
              <a:lnSpc>
                <a:spcPct val="120000"/>
              </a:lnSpc>
              <a:buFontTx/>
              <a:buNone/>
            </a:pPr>
            <a:r>
              <a:rPr lang="en-US" altLang="zh-CN" sz="1800" b="1">
                <a:latin typeface="Arial Narrow" panose="020B0606020202030204" pitchFamily="34" charset="0"/>
                <a:ea typeface="楷体_GB2312" pitchFamily="49" charset="-122"/>
              </a:rPr>
              <a:t>5</a:t>
            </a:r>
            <a:r>
              <a:rPr lang="zh-CN" altLang="en-US" sz="1800" b="1">
                <a:latin typeface="Arial Narrow" panose="020B0606020202030204" pitchFamily="34" charset="0"/>
                <a:ea typeface="楷体_GB2312" pitchFamily="49" charset="-122"/>
              </a:rPr>
              <a:t>、</a:t>
            </a:r>
            <a:r>
              <a:rPr lang="en-US" altLang="zh-CN" sz="1800" b="1">
                <a:latin typeface="Arial Narrow" panose="020B0606020202030204" pitchFamily="34" charset="0"/>
                <a:ea typeface="楷体_GB2312" pitchFamily="49" charset="-122"/>
              </a:rPr>
              <a:t>6</a:t>
            </a:r>
            <a:r>
              <a:rPr lang="zh-CN" altLang="en-US" sz="1800" b="1">
                <a:ea typeface="楷体_GB2312" pitchFamily="49" charset="-122"/>
              </a:rPr>
              <a:t>层的锥体细胞和大梭形细胞的轴突组成投射纤维，发向脑干或脊髓</a:t>
            </a:r>
          </a:p>
          <a:p>
            <a:pPr algn="just">
              <a:lnSpc>
                <a:spcPct val="120000"/>
              </a:lnSpc>
              <a:buFontTx/>
              <a:buNone/>
            </a:pPr>
            <a:r>
              <a:rPr lang="en-US" altLang="zh-CN" sz="1800" b="1">
                <a:latin typeface="Arial Narrow" panose="020B0606020202030204" pitchFamily="34" charset="0"/>
                <a:ea typeface="楷体_GB2312" pitchFamily="49" charset="-122"/>
              </a:rPr>
              <a:t>3</a:t>
            </a:r>
            <a:r>
              <a:rPr lang="zh-CN" altLang="en-US" sz="1800" b="1">
                <a:latin typeface="Arial Narrow" panose="020B0606020202030204" pitchFamily="34" charset="0"/>
                <a:ea typeface="楷体_GB2312" pitchFamily="49" charset="-122"/>
              </a:rPr>
              <a:t>、</a:t>
            </a:r>
            <a:r>
              <a:rPr lang="en-US" altLang="zh-CN" sz="1800" b="1">
                <a:latin typeface="Arial Narrow" panose="020B0606020202030204" pitchFamily="34" charset="0"/>
                <a:ea typeface="楷体_GB2312" pitchFamily="49" charset="-122"/>
              </a:rPr>
              <a:t>5</a:t>
            </a:r>
            <a:r>
              <a:rPr lang="zh-CN" altLang="en-US" sz="1800" b="1">
                <a:latin typeface="Arial Narrow" panose="020B0606020202030204" pitchFamily="34" charset="0"/>
                <a:ea typeface="楷体_GB2312" pitchFamily="49" charset="-122"/>
              </a:rPr>
              <a:t>、</a:t>
            </a:r>
            <a:r>
              <a:rPr lang="en-US" altLang="zh-CN" sz="1800" b="1">
                <a:latin typeface="Arial Narrow" panose="020B0606020202030204" pitchFamily="34" charset="0"/>
                <a:ea typeface="楷体_GB2312" pitchFamily="49" charset="-122"/>
              </a:rPr>
              <a:t>6</a:t>
            </a:r>
            <a:r>
              <a:rPr lang="zh-CN" altLang="en-US" sz="1800" b="1">
                <a:ea typeface="楷体_GB2312" pitchFamily="49" charset="-122"/>
              </a:rPr>
              <a:t>层的锥体细胞和梭形细胞的轴突组成联合传出纤维，发向大脑皮质同侧或对侧的其它区域</a:t>
            </a:r>
          </a:p>
        </p:txBody>
      </p:sp>
      <p:sp>
        <p:nvSpPr>
          <p:cNvPr id="11269" name="Rectangle 6"/>
          <p:cNvSpPr>
            <a:spLocks noChangeArrowheads="1"/>
          </p:cNvSpPr>
          <p:nvPr/>
        </p:nvSpPr>
        <p:spPr bwMode="auto">
          <a:xfrm>
            <a:off x="2987675" y="706438"/>
            <a:ext cx="51133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u="sng">
                <a:solidFill>
                  <a:srgbClr val="542A00"/>
                </a:solidFill>
                <a:ea typeface="黑体" panose="02010609060101010101" pitchFamily="49" charset="-122"/>
              </a:rPr>
              <a:t>大脑皮质的纤维联系</a:t>
            </a:r>
            <a:endParaRPr lang="en-US" altLang="zh-CN" sz="2800" b="1" u="sng">
              <a:solidFill>
                <a:srgbClr val="542A00"/>
              </a:solidFill>
              <a:ea typeface="黑体" panose="02010609060101010101" pitchFamily="49" charset="-122"/>
            </a:endParaRPr>
          </a:p>
        </p:txBody>
      </p:sp>
      <p:sp>
        <p:nvSpPr>
          <p:cNvPr id="11270" name="Text Box 7"/>
          <p:cNvSpPr txBox="1">
            <a:spLocks noChangeArrowheads="1"/>
          </p:cNvSpPr>
          <p:nvPr/>
        </p:nvSpPr>
        <p:spPr bwMode="auto">
          <a:xfrm>
            <a:off x="6588125" y="4043363"/>
            <a:ext cx="2087563"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en-US" altLang="zh-CN" sz="1800" b="1">
                <a:latin typeface="楷体_GB2312" pitchFamily="49" charset="-122"/>
                <a:ea typeface="楷体_GB2312" pitchFamily="49" charset="-122"/>
              </a:rPr>
              <a:t>a: </a:t>
            </a:r>
            <a:r>
              <a:rPr kumimoji="1" lang="zh-CN" altLang="en-US" sz="1800" b="1">
                <a:latin typeface="楷体_GB2312" pitchFamily="49" charset="-122"/>
                <a:ea typeface="楷体_GB2312" pitchFamily="49" charset="-122"/>
              </a:rPr>
              <a:t>特异传入纤维</a:t>
            </a:r>
            <a:r>
              <a:rPr kumimoji="1" lang="en-US" altLang="zh-CN" sz="1800" b="1">
                <a:latin typeface="楷体_GB2312" pitchFamily="49" charset="-122"/>
                <a:ea typeface="楷体_GB2312" pitchFamily="49" charset="-122"/>
              </a:rPr>
              <a:t>; b: </a:t>
            </a:r>
            <a:r>
              <a:rPr kumimoji="1" lang="zh-CN" altLang="en-US" sz="1800" b="1">
                <a:latin typeface="楷体_GB2312" pitchFamily="49" charset="-122"/>
                <a:ea typeface="楷体_GB2312" pitchFamily="49" charset="-122"/>
              </a:rPr>
              <a:t>联合传入纤维</a:t>
            </a:r>
            <a:r>
              <a:rPr kumimoji="1" lang="en-US" altLang="zh-CN" sz="1800" b="1">
                <a:latin typeface="楷体_GB2312" pitchFamily="49" charset="-122"/>
                <a:ea typeface="楷体_GB2312" pitchFamily="49" charset="-122"/>
              </a:rPr>
              <a:t>; c: </a:t>
            </a:r>
            <a:r>
              <a:rPr kumimoji="1" lang="zh-CN" altLang="en-US" sz="1800" b="1">
                <a:latin typeface="楷体_GB2312" pitchFamily="49" charset="-122"/>
                <a:ea typeface="楷体_GB2312" pitchFamily="49" charset="-122"/>
              </a:rPr>
              <a:t>投射传出纤维</a:t>
            </a:r>
            <a:r>
              <a:rPr kumimoji="1" lang="en-US" altLang="zh-CN" sz="1800" b="1">
                <a:latin typeface="楷体_GB2312" pitchFamily="49" charset="-122"/>
                <a:ea typeface="楷体_GB2312" pitchFamily="49" charset="-122"/>
              </a:rPr>
              <a:t>; d: </a:t>
            </a:r>
            <a:r>
              <a:rPr kumimoji="1" lang="zh-CN" altLang="en-US" sz="1800" b="1">
                <a:latin typeface="楷体_GB2312" pitchFamily="49" charset="-122"/>
                <a:ea typeface="楷体_GB2312" pitchFamily="49" charset="-122"/>
              </a:rPr>
              <a:t>联合传出纤维</a:t>
            </a:r>
          </a:p>
        </p:txBody>
      </p:sp>
      <p:pic>
        <p:nvPicPr>
          <p:cNvPr id="11271" name="Picture 8" descr="图8-1-5：大脑皮质内神经元联系示意图-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765425"/>
            <a:ext cx="5473700"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12291"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12292" name="Rectangle 4"/>
          <p:cNvSpPr>
            <a:spLocks noChangeArrowheads="1"/>
          </p:cNvSpPr>
          <p:nvPr/>
        </p:nvSpPr>
        <p:spPr bwMode="auto">
          <a:xfrm>
            <a:off x="1763713" y="712788"/>
            <a:ext cx="6345237"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4000" b="1">
                <a:latin typeface="黑体" panose="02010609060101010101" pitchFamily="49" charset="-122"/>
                <a:ea typeface="黑体" panose="02010609060101010101" pitchFamily="49" charset="-122"/>
              </a:rPr>
              <a:t>第二节   小脑皮质</a:t>
            </a:r>
          </a:p>
          <a:p>
            <a:pPr algn="ctr">
              <a:spcBef>
                <a:spcPct val="0"/>
              </a:spcBef>
              <a:buFontTx/>
              <a:buNone/>
            </a:pPr>
            <a:r>
              <a:rPr lang="en-US" altLang="zh-CN" b="1"/>
              <a:t>cerebellar cortex</a:t>
            </a:r>
            <a:r>
              <a:rPr lang="zh-CN" altLang="en-US" sz="4000">
                <a:latin typeface="黑体" panose="02010609060101010101" pitchFamily="49" charset="-122"/>
                <a:ea typeface="黑体" panose="02010609060101010101" pitchFamily="49" charset="-122"/>
              </a:rPr>
              <a:t> </a:t>
            </a:r>
          </a:p>
        </p:txBody>
      </p:sp>
      <p:grpSp>
        <p:nvGrpSpPr>
          <p:cNvPr id="12293" name="Group 10"/>
          <p:cNvGrpSpPr>
            <a:grpSpLocks/>
          </p:cNvGrpSpPr>
          <p:nvPr/>
        </p:nvGrpSpPr>
        <p:grpSpPr bwMode="auto">
          <a:xfrm>
            <a:off x="300038" y="2074863"/>
            <a:ext cx="8593137" cy="4090987"/>
            <a:chOff x="189" y="1307"/>
            <a:chExt cx="5413" cy="2577"/>
          </a:xfrm>
        </p:grpSpPr>
        <p:pic>
          <p:nvPicPr>
            <p:cNvPr id="12294" name="Picture 5" descr="cerebell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 y="1307"/>
              <a:ext cx="3135" cy="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6" descr="cerebullar cortex"/>
            <p:cNvPicPr>
              <a:picLocks noChangeAspect="1" noChangeArrowheads="1"/>
            </p:cNvPicPr>
            <p:nvPr/>
          </p:nvPicPr>
          <p:blipFill>
            <a:blip r:embed="rId3">
              <a:lum bright="24000" contrast="30000"/>
              <a:extLst>
                <a:ext uri="{28A0092B-C50C-407E-A947-70E740481C1C}">
                  <a14:useLocalDpi xmlns:a14="http://schemas.microsoft.com/office/drawing/2010/main" val="0"/>
                </a:ext>
              </a:extLst>
            </a:blip>
            <a:srcRect t="9068"/>
            <a:stretch>
              <a:fillRect/>
            </a:stretch>
          </p:blipFill>
          <p:spPr bwMode="auto">
            <a:xfrm>
              <a:off x="3477" y="1307"/>
              <a:ext cx="2125" cy="2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6" name="Line 7"/>
            <p:cNvSpPr>
              <a:spLocks noChangeShapeType="1"/>
            </p:cNvSpPr>
            <p:nvPr/>
          </p:nvSpPr>
          <p:spPr bwMode="auto">
            <a:xfrm>
              <a:off x="3324" y="1525"/>
              <a:ext cx="1378" cy="22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7" name="AutoShape 8"/>
            <p:cNvSpPr>
              <a:spLocks/>
            </p:cNvSpPr>
            <p:nvPr/>
          </p:nvSpPr>
          <p:spPr bwMode="auto">
            <a:xfrm>
              <a:off x="4339" y="2782"/>
              <a:ext cx="74" cy="680"/>
            </a:xfrm>
            <a:prstGeom prst="leftBrace">
              <a:avLst>
                <a:gd name="adj1" fmla="val 7657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2298" name="Line 9"/>
            <p:cNvSpPr>
              <a:spLocks noChangeShapeType="1"/>
            </p:cNvSpPr>
            <p:nvPr/>
          </p:nvSpPr>
          <p:spPr bwMode="auto">
            <a:xfrm flipV="1">
              <a:off x="2888" y="3113"/>
              <a:ext cx="145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13315"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13316" name="Rectangle 4"/>
          <p:cNvSpPr>
            <a:spLocks noChangeArrowheads="1"/>
          </p:cNvSpPr>
          <p:nvPr/>
        </p:nvSpPr>
        <p:spPr bwMode="auto">
          <a:xfrm>
            <a:off x="463550" y="1268413"/>
            <a:ext cx="8501063"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5000"/>
              </a:lnSpc>
              <a:buFontTx/>
              <a:buNone/>
            </a:pPr>
            <a:r>
              <a:rPr lang="zh-CN" altLang="en-US" sz="2000" b="1">
                <a:ea typeface="楷体_GB2312" pitchFamily="49" charset="-122"/>
              </a:rPr>
              <a:t>普肯野细胞－高尔基</a:t>
            </a:r>
            <a:r>
              <a:rPr lang="en-US" altLang="zh-CN" sz="2000" b="1">
                <a:ea typeface="楷体_GB2312" pitchFamily="49" charset="-122"/>
              </a:rPr>
              <a:t>I</a:t>
            </a:r>
            <a:r>
              <a:rPr lang="zh-CN" altLang="en-US" sz="2000" b="1">
                <a:ea typeface="楷体_GB2312" pitchFamily="49" charset="-122"/>
              </a:rPr>
              <a:t>型神经元，小脑皮质唯一的传出神经元</a:t>
            </a:r>
          </a:p>
          <a:p>
            <a:pPr algn="just">
              <a:lnSpc>
                <a:spcPct val="105000"/>
              </a:lnSpc>
              <a:buFontTx/>
              <a:buNone/>
            </a:pPr>
            <a:r>
              <a:rPr lang="zh-CN" altLang="en-US" sz="2000" b="1">
                <a:ea typeface="楷体_GB2312" pitchFamily="49" charset="-122"/>
              </a:rPr>
              <a:t>颗粒细胞</a:t>
            </a:r>
          </a:p>
          <a:p>
            <a:pPr algn="just">
              <a:lnSpc>
                <a:spcPct val="105000"/>
              </a:lnSpc>
              <a:buFontTx/>
              <a:buNone/>
            </a:pPr>
            <a:r>
              <a:rPr lang="zh-CN" altLang="en-US" sz="2000" b="1">
                <a:ea typeface="楷体_GB2312" pitchFamily="49" charset="-122"/>
              </a:rPr>
              <a:t>星形细胞</a:t>
            </a:r>
          </a:p>
          <a:p>
            <a:pPr algn="just">
              <a:lnSpc>
                <a:spcPct val="105000"/>
              </a:lnSpc>
              <a:buFontTx/>
              <a:buNone/>
            </a:pPr>
            <a:r>
              <a:rPr lang="zh-CN" altLang="en-US" sz="2000" b="1">
                <a:ea typeface="楷体_GB2312" pitchFamily="49" charset="-122"/>
              </a:rPr>
              <a:t>篮状细胞</a:t>
            </a:r>
          </a:p>
          <a:p>
            <a:pPr algn="just">
              <a:lnSpc>
                <a:spcPct val="105000"/>
              </a:lnSpc>
              <a:buFontTx/>
              <a:buNone/>
            </a:pPr>
            <a:r>
              <a:rPr lang="zh-CN" altLang="en-US" sz="2000" b="1">
                <a:ea typeface="楷体_GB2312" pitchFamily="49" charset="-122"/>
              </a:rPr>
              <a:t>高尔基细胞   </a:t>
            </a:r>
          </a:p>
        </p:txBody>
      </p:sp>
      <p:sp>
        <p:nvSpPr>
          <p:cNvPr id="13317" name="Rectangle 5"/>
          <p:cNvSpPr>
            <a:spLocks noChangeArrowheads="1"/>
          </p:cNvSpPr>
          <p:nvPr/>
        </p:nvSpPr>
        <p:spPr bwMode="auto">
          <a:xfrm>
            <a:off x="252413" y="706438"/>
            <a:ext cx="8280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u="sng">
                <a:solidFill>
                  <a:srgbClr val="542A00"/>
                </a:solidFill>
                <a:ea typeface="黑体" panose="02010609060101010101" pitchFamily="49" charset="-122"/>
              </a:rPr>
              <a:t>小脑皮质中的神经元类型</a:t>
            </a:r>
          </a:p>
        </p:txBody>
      </p:sp>
      <p:sp>
        <p:nvSpPr>
          <p:cNvPr id="13318" name="Rectangle 6"/>
          <p:cNvSpPr>
            <a:spLocks noChangeArrowheads="1"/>
          </p:cNvSpPr>
          <p:nvPr/>
        </p:nvSpPr>
        <p:spPr bwMode="auto">
          <a:xfrm>
            <a:off x="2195513" y="2268538"/>
            <a:ext cx="6048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kumimoji="1" lang="zh-CN" altLang="en-US" sz="2000" b="1">
                <a:latin typeface="Times New Roman" panose="02020603050405020304" pitchFamily="18" charset="0"/>
                <a:ea typeface="楷体_GB2312" pitchFamily="49" charset="-122"/>
              </a:rPr>
              <a:t>高尔基</a:t>
            </a:r>
            <a:r>
              <a:rPr kumimoji="1" lang="en-US" altLang="zh-CN" sz="2000" b="1">
                <a:latin typeface="Times New Roman" panose="02020603050405020304" pitchFamily="18" charset="0"/>
                <a:ea typeface="楷体_GB2312" pitchFamily="49" charset="-122"/>
              </a:rPr>
              <a:t>II</a:t>
            </a:r>
            <a:r>
              <a:rPr kumimoji="1" lang="zh-CN" altLang="en-US" sz="2000" b="1">
                <a:latin typeface="Times New Roman" panose="02020603050405020304" pitchFamily="18" charset="0"/>
                <a:ea typeface="楷体_GB2312" pitchFamily="49" charset="-122"/>
              </a:rPr>
              <a:t>型神经元，构成局部神经环路</a:t>
            </a:r>
          </a:p>
        </p:txBody>
      </p:sp>
      <p:sp>
        <p:nvSpPr>
          <p:cNvPr id="13319" name="AutoShape 7"/>
          <p:cNvSpPr>
            <a:spLocks/>
          </p:cNvSpPr>
          <p:nvPr/>
        </p:nvSpPr>
        <p:spPr bwMode="auto">
          <a:xfrm>
            <a:off x="1979613" y="1844675"/>
            <a:ext cx="215900" cy="1296988"/>
          </a:xfrm>
          <a:prstGeom prst="rightBrace">
            <a:avLst>
              <a:gd name="adj1" fmla="val 50061"/>
              <a:gd name="adj2" fmla="val 50000"/>
            </a:avLst>
          </a:pr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13320" name="Picture 8" descr="图8-2-2 小脑皮质神经元模式图-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2713038"/>
            <a:ext cx="5832475" cy="414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14339"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14340" name="Rectangle 4"/>
          <p:cNvSpPr>
            <a:spLocks noChangeArrowheads="1"/>
          </p:cNvSpPr>
          <p:nvPr/>
        </p:nvSpPr>
        <p:spPr bwMode="auto">
          <a:xfrm>
            <a:off x="2700338" y="677863"/>
            <a:ext cx="48958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u="sng">
                <a:solidFill>
                  <a:srgbClr val="542A00"/>
                </a:solidFill>
                <a:ea typeface="黑体" panose="02010609060101010101" pitchFamily="49" charset="-122"/>
              </a:rPr>
              <a:t>小脑皮质的纤维联系</a:t>
            </a:r>
            <a:endParaRPr lang="en-US" altLang="zh-CN" sz="2800" b="1" u="sng">
              <a:solidFill>
                <a:srgbClr val="542A00"/>
              </a:solidFill>
              <a:ea typeface="黑体" panose="02010609060101010101" pitchFamily="49" charset="-122"/>
            </a:endParaRPr>
          </a:p>
        </p:txBody>
      </p:sp>
      <p:sp>
        <p:nvSpPr>
          <p:cNvPr id="14341" name="Text Box 9"/>
          <p:cNvSpPr txBox="1">
            <a:spLocks noChangeArrowheads="1"/>
          </p:cNvSpPr>
          <p:nvPr/>
        </p:nvSpPr>
        <p:spPr bwMode="auto">
          <a:xfrm>
            <a:off x="107950" y="1341438"/>
            <a:ext cx="8856663" cy="325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1. </a:t>
            </a:r>
            <a:r>
              <a:rPr lang="zh-CN" altLang="en-US" sz="1800"/>
              <a:t>攀缘纤维：起源于延髓下橄榄核，纤维较细，攀附于普肯野细胞的树突，能直接引起普肯野细胞兴奋。</a:t>
            </a:r>
          </a:p>
          <a:p>
            <a:pPr eaLnBrk="1" hangingPunct="1">
              <a:spcBef>
                <a:spcPct val="50000"/>
              </a:spcBef>
              <a:buFontTx/>
              <a:buNone/>
            </a:pPr>
            <a:r>
              <a:rPr lang="en-US" altLang="zh-CN" sz="1800"/>
              <a:t>2. </a:t>
            </a:r>
            <a:r>
              <a:rPr lang="zh-CN" altLang="en-US" sz="1800"/>
              <a:t>苔藓纤维：起源于脊髓和脑干的神经核，纤维呈苔藓状分支，终末在颗粒层形成花结样膨大。此膨大与许多颗粒细胞的树突、高尔基细胞的轴突或近端树突形成复杂的突触群，形似小球，故称小脑小球。一条苔藓纤维的分支大约可兴奋</a:t>
            </a:r>
            <a:r>
              <a:rPr lang="en-US" altLang="zh-CN" sz="1800"/>
              <a:t>880</a:t>
            </a:r>
            <a:r>
              <a:rPr lang="zh-CN" altLang="en-US" sz="1800"/>
              <a:t>个颗粒细胞，通过颗粒细胞的平行纤维又可间接兴奋更多的普肯野细胞。 </a:t>
            </a:r>
          </a:p>
          <a:p>
            <a:pPr eaLnBrk="1" hangingPunct="1">
              <a:spcBef>
                <a:spcPct val="50000"/>
              </a:spcBef>
              <a:buFontTx/>
              <a:buNone/>
            </a:pPr>
            <a:r>
              <a:rPr lang="en-US" altLang="zh-CN" sz="1800"/>
              <a:t>3. </a:t>
            </a:r>
            <a:r>
              <a:rPr lang="zh-CN" altLang="en-US" sz="1800"/>
              <a:t>去甲肾上腺素能纤维：源自脑干的蓝斑核，属于抑制性纤维。它们与普肯野细胞的胞体及其树突形成突触，对普肯野细胞的兴奋有抑制作用。</a:t>
            </a:r>
          </a:p>
          <a:p>
            <a:pPr eaLnBrk="1" hangingPunct="1">
              <a:spcBef>
                <a:spcPct val="50000"/>
              </a:spcBef>
              <a:buFontTx/>
              <a:buNone/>
            </a:pPr>
            <a:r>
              <a:rPr lang="en-US" altLang="zh-CN" sz="1800"/>
              <a:t>4.</a:t>
            </a:r>
            <a:r>
              <a:rPr lang="zh-CN" altLang="en-US" sz="1800"/>
              <a:t>普肯野细胞发出的轴突：是小脑皮质唯一的传出纤维，它们下行穿过颗粒层进入髓质，终止于小脑核。</a:t>
            </a:r>
          </a:p>
        </p:txBody>
      </p:sp>
      <p:sp>
        <p:nvSpPr>
          <p:cNvPr id="14342" name="Text Box 10"/>
          <p:cNvSpPr txBox="1">
            <a:spLocks noChangeArrowheads="1"/>
          </p:cNvSpPr>
          <p:nvPr/>
        </p:nvSpPr>
        <p:spPr bwMode="auto">
          <a:xfrm>
            <a:off x="250825" y="4797425"/>
            <a:ext cx="8713788" cy="106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600">
                <a:solidFill>
                  <a:srgbClr val="0000FF"/>
                </a:solidFill>
              </a:rPr>
              <a:t>攀缘纤维和苔藓纤维属于兴奋性纤维。它们的作用主要是直接或间接兴奋普肯野细胞，但也会发出一些侧支直接或间接兴奋高尔基细胞、篮状细胞和星形细胞等抑制性中间神经元。这些细胞兴奋后反过来又抑制普肯野细胞的活动，从而限制兴奋性冲动在小脑皮质过度扩散，这对小脑精确调节不同部位肌肉的肌紧张或协调随意运动都具有重要的意义。</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4099" name="Text Box 3"/>
          <p:cNvSpPr txBox="1">
            <a:spLocks noChangeArrowheads="1"/>
          </p:cNvSpPr>
          <p:nvPr/>
        </p:nvSpPr>
        <p:spPr bwMode="auto">
          <a:xfrm>
            <a:off x="247650" y="263525"/>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grpSp>
        <p:nvGrpSpPr>
          <p:cNvPr id="4100" name="Group 20"/>
          <p:cNvGrpSpPr>
            <a:grpSpLocks/>
          </p:cNvGrpSpPr>
          <p:nvPr/>
        </p:nvGrpSpPr>
        <p:grpSpPr bwMode="auto">
          <a:xfrm>
            <a:off x="827088" y="693738"/>
            <a:ext cx="5832475" cy="5111750"/>
            <a:chOff x="521" y="437"/>
            <a:chExt cx="3674" cy="3220"/>
          </a:xfrm>
        </p:grpSpPr>
        <p:sp>
          <p:nvSpPr>
            <p:cNvPr id="8199" name="Rectangle 7"/>
            <p:cNvSpPr>
              <a:spLocks noChangeArrowheads="1"/>
            </p:cNvSpPr>
            <p:nvPr/>
          </p:nvSpPr>
          <p:spPr bwMode="auto">
            <a:xfrm>
              <a:off x="3347" y="437"/>
              <a:ext cx="817" cy="1859"/>
            </a:xfrm>
            <a:prstGeom prst="rect">
              <a:avLst/>
            </a:prstGeom>
            <a:noFill/>
            <a:ln w="57150">
              <a:noFill/>
              <a:miter lim="800000"/>
              <a:headEnd/>
              <a:tailEnd/>
            </a:ln>
          </p:spPr>
          <p:txBody>
            <a:bodyPr/>
            <a:lstStyle/>
            <a:p>
              <a:pPr marL="342900" indent="-342900" algn="just">
                <a:lnSpc>
                  <a:spcPct val="125000"/>
                </a:lnSpc>
                <a:spcBef>
                  <a:spcPct val="20000"/>
                </a:spcBef>
                <a:defRPr/>
              </a:pPr>
              <a:r>
                <a:rPr lang="zh-CN" altLang="en-US" sz="2800" b="1" u="sng">
                  <a:effectLst>
                    <a:outerShdw blurRad="38100" dist="38100" dir="2700000" algn="tl">
                      <a:srgbClr val="C0C0C0"/>
                    </a:outerShdw>
                  </a:effectLst>
                  <a:latin typeface="楷体_GB2312" pitchFamily="49" charset="-122"/>
                  <a:ea typeface="楷体_GB2312" pitchFamily="49" charset="-122"/>
                </a:rPr>
                <a:t>大脑</a:t>
              </a:r>
              <a:r>
                <a:rPr lang="zh-CN" altLang="en-US" sz="2800" b="1">
                  <a:effectLst>
                    <a:outerShdw blurRad="38100" dist="38100" dir="2700000" algn="tl">
                      <a:srgbClr val="C0C0C0"/>
                    </a:outerShdw>
                  </a:effectLst>
                  <a:latin typeface="楷体_GB2312" pitchFamily="49" charset="-122"/>
                  <a:ea typeface="楷体_GB2312" pitchFamily="49" charset="-122"/>
                </a:rPr>
                <a:t>  </a:t>
              </a:r>
            </a:p>
            <a:p>
              <a:pPr marL="342900" indent="-342900" algn="just">
                <a:lnSpc>
                  <a:spcPct val="125000"/>
                </a:lnSpc>
                <a:spcBef>
                  <a:spcPct val="20000"/>
                </a:spcBef>
                <a:defRPr/>
              </a:pPr>
              <a:r>
                <a:rPr lang="zh-CN" altLang="en-US" sz="2800" b="1" u="sng">
                  <a:effectLst>
                    <a:outerShdw blurRad="38100" dist="38100" dir="2700000" algn="tl">
                      <a:srgbClr val="C0C0C0"/>
                    </a:outerShdw>
                  </a:effectLst>
                  <a:latin typeface="楷体_GB2312" pitchFamily="49" charset="-122"/>
                  <a:ea typeface="楷体_GB2312" pitchFamily="49" charset="-122"/>
                </a:rPr>
                <a:t>小脑</a:t>
              </a:r>
            </a:p>
            <a:p>
              <a:pPr marL="342900" indent="-342900" algn="just">
                <a:lnSpc>
                  <a:spcPct val="125000"/>
                </a:lnSpc>
                <a:spcBef>
                  <a:spcPct val="20000"/>
                </a:spcBef>
                <a:defRPr/>
              </a:pPr>
              <a:r>
                <a:rPr lang="zh-CN" altLang="en-US" sz="2800" b="1">
                  <a:effectLst>
                    <a:outerShdw blurRad="38100" dist="38100" dir="2700000" algn="tl">
                      <a:srgbClr val="C0C0C0"/>
                    </a:outerShdw>
                  </a:effectLst>
                  <a:latin typeface="楷体_GB2312" pitchFamily="49" charset="-122"/>
                  <a:ea typeface="楷体_GB2312" pitchFamily="49" charset="-122"/>
                </a:rPr>
                <a:t>脑干</a:t>
              </a:r>
            </a:p>
            <a:p>
              <a:pPr marL="342900" indent="-342900" algn="just">
                <a:lnSpc>
                  <a:spcPct val="125000"/>
                </a:lnSpc>
                <a:spcBef>
                  <a:spcPct val="20000"/>
                </a:spcBef>
                <a:defRPr/>
              </a:pPr>
              <a:r>
                <a:rPr lang="zh-CN" altLang="en-US" sz="2800" b="1">
                  <a:effectLst>
                    <a:outerShdw blurRad="38100" dist="38100" dir="2700000" algn="tl">
                      <a:srgbClr val="C0C0C0"/>
                    </a:outerShdw>
                  </a:effectLst>
                  <a:latin typeface="楷体_GB2312" pitchFamily="49" charset="-122"/>
                  <a:ea typeface="楷体_GB2312" pitchFamily="49" charset="-122"/>
                </a:rPr>
                <a:t>间脑                           </a:t>
              </a:r>
            </a:p>
          </p:txBody>
        </p:sp>
        <p:sp>
          <p:nvSpPr>
            <p:cNvPr id="4103" name="AutoShape 8"/>
            <p:cNvSpPr>
              <a:spLocks/>
            </p:cNvSpPr>
            <p:nvPr/>
          </p:nvSpPr>
          <p:spPr bwMode="auto">
            <a:xfrm>
              <a:off x="2668" y="1253"/>
              <a:ext cx="180" cy="1111"/>
            </a:xfrm>
            <a:prstGeom prst="leftBrace">
              <a:avLst>
                <a:gd name="adj1" fmla="val 51435"/>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04" name="AutoShape 9"/>
            <p:cNvSpPr>
              <a:spLocks/>
            </p:cNvSpPr>
            <p:nvPr/>
          </p:nvSpPr>
          <p:spPr bwMode="auto">
            <a:xfrm>
              <a:off x="915" y="1765"/>
              <a:ext cx="181" cy="1536"/>
            </a:xfrm>
            <a:prstGeom prst="leftBrace">
              <a:avLst>
                <a:gd name="adj1" fmla="val 70718"/>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05" name="AutoShape 10"/>
            <p:cNvSpPr>
              <a:spLocks/>
            </p:cNvSpPr>
            <p:nvPr/>
          </p:nvSpPr>
          <p:spPr bwMode="auto">
            <a:xfrm>
              <a:off x="2713" y="2931"/>
              <a:ext cx="180" cy="590"/>
            </a:xfrm>
            <a:prstGeom prst="leftBrace">
              <a:avLst>
                <a:gd name="adj1" fmla="val 27315"/>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106" name="AutoShape 11"/>
            <p:cNvSpPr>
              <a:spLocks/>
            </p:cNvSpPr>
            <p:nvPr/>
          </p:nvSpPr>
          <p:spPr bwMode="auto">
            <a:xfrm>
              <a:off x="3205" y="618"/>
              <a:ext cx="182" cy="1270"/>
            </a:xfrm>
            <a:prstGeom prst="leftBrace">
              <a:avLst>
                <a:gd name="adj1" fmla="val 58150"/>
                <a:gd name="adj2" fmla="val 50000"/>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8204" name="Rectangle 12"/>
            <p:cNvSpPr>
              <a:spLocks noChangeArrowheads="1"/>
            </p:cNvSpPr>
            <p:nvPr/>
          </p:nvSpPr>
          <p:spPr bwMode="auto">
            <a:xfrm>
              <a:off x="1111" y="1633"/>
              <a:ext cx="1556" cy="346"/>
            </a:xfrm>
            <a:prstGeom prst="rect">
              <a:avLst/>
            </a:prstGeom>
            <a:noFill/>
            <a:ln w="9525">
              <a:noFill/>
              <a:miter lim="800000"/>
              <a:headEnd/>
              <a:tailEnd/>
            </a:ln>
            <a:effectLst/>
          </p:spPr>
          <p:txBody>
            <a:bodyPr wrap="none">
              <a:spAutoFit/>
            </a:bodyPr>
            <a:lstStyle/>
            <a:p>
              <a:pPr>
                <a:defRPr/>
              </a:pPr>
              <a:r>
                <a:rPr kumimoji="1" lang="zh-CN" altLang="en-US" sz="3000" b="1">
                  <a:effectLst>
                    <a:outerShdw blurRad="38100" dist="38100" dir="2700000" algn="tl">
                      <a:srgbClr val="C0C0C0"/>
                    </a:outerShdw>
                  </a:effectLst>
                  <a:latin typeface="楷体_GB2312" pitchFamily="49" charset="-122"/>
                  <a:ea typeface="楷体_GB2312" pitchFamily="49" charset="-122"/>
                </a:rPr>
                <a:t>中枢神经系统</a:t>
              </a:r>
            </a:p>
          </p:txBody>
        </p:sp>
        <p:sp>
          <p:nvSpPr>
            <p:cNvPr id="8205" name="Rectangle 13"/>
            <p:cNvSpPr>
              <a:spLocks noChangeArrowheads="1"/>
            </p:cNvSpPr>
            <p:nvPr/>
          </p:nvSpPr>
          <p:spPr bwMode="auto">
            <a:xfrm>
              <a:off x="521" y="1933"/>
              <a:ext cx="356" cy="1210"/>
            </a:xfrm>
            <a:prstGeom prst="rect">
              <a:avLst/>
            </a:prstGeom>
            <a:noFill/>
            <a:ln w="9525">
              <a:noFill/>
              <a:miter lim="800000"/>
              <a:headEnd/>
              <a:tailEnd/>
            </a:ln>
            <a:effectLst/>
          </p:spPr>
          <p:txBody>
            <a:bodyPr wrap="none">
              <a:spAutoFit/>
            </a:bodyPr>
            <a:lstStyle/>
            <a:p>
              <a:pPr>
                <a:defRPr/>
              </a:pPr>
              <a:r>
                <a:rPr kumimoji="1" lang="zh-CN" altLang="en-US" sz="3000" b="1">
                  <a:effectLst>
                    <a:outerShdw blurRad="38100" dist="38100" dir="2700000" algn="tl">
                      <a:srgbClr val="C0C0C0"/>
                    </a:outerShdw>
                  </a:effectLst>
                  <a:latin typeface="楷体_GB2312" pitchFamily="49" charset="-122"/>
                  <a:ea typeface="楷体_GB2312" pitchFamily="49" charset="-122"/>
                </a:rPr>
                <a:t>神</a:t>
              </a:r>
            </a:p>
            <a:p>
              <a:pPr>
                <a:defRPr/>
              </a:pPr>
              <a:r>
                <a:rPr kumimoji="1" lang="zh-CN" altLang="en-US" sz="3000" b="1">
                  <a:effectLst>
                    <a:outerShdw blurRad="38100" dist="38100" dir="2700000" algn="tl">
                      <a:srgbClr val="C0C0C0"/>
                    </a:outerShdw>
                  </a:effectLst>
                  <a:latin typeface="楷体_GB2312" pitchFamily="49" charset="-122"/>
                  <a:ea typeface="楷体_GB2312" pitchFamily="49" charset="-122"/>
                </a:rPr>
                <a:t>经</a:t>
              </a:r>
            </a:p>
            <a:p>
              <a:pPr>
                <a:defRPr/>
              </a:pPr>
              <a:r>
                <a:rPr kumimoji="1" lang="zh-CN" altLang="en-US" sz="3000" b="1">
                  <a:effectLst>
                    <a:outerShdw blurRad="38100" dist="38100" dir="2700000" algn="tl">
                      <a:srgbClr val="C0C0C0"/>
                    </a:outerShdw>
                  </a:effectLst>
                  <a:latin typeface="楷体_GB2312" pitchFamily="49" charset="-122"/>
                  <a:ea typeface="楷体_GB2312" pitchFamily="49" charset="-122"/>
                </a:rPr>
                <a:t>系</a:t>
              </a:r>
            </a:p>
            <a:p>
              <a:pPr>
                <a:defRPr/>
              </a:pPr>
              <a:r>
                <a:rPr kumimoji="1" lang="zh-CN" altLang="en-US" sz="3000" b="1">
                  <a:effectLst>
                    <a:outerShdw blurRad="38100" dist="38100" dir="2700000" algn="tl">
                      <a:srgbClr val="C0C0C0"/>
                    </a:outerShdw>
                  </a:effectLst>
                  <a:latin typeface="楷体_GB2312" pitchFamily="49" charset="-122"/>
                  <a:ea typeface="楷体_GB2312" pitchFamily="49" charset="-122"/>
                </a:rPr>
                <a:t>统</a:t>
              </a:r>
            </a:p>
          </p:txBody>
        </p:sp>
        <p:sp>
          <p:nvSpPr>
            <p:cNvPr id="8206" name="Rectangle 14"/>
            <p:cNvSpPr>
              <a:spLocks noChangeArrowheads="1"/>
            </p:cNvSpPr>
            <p:nvPr/>
          </p:nvSpPr>
          <p:spPr bwMode="auto">
            <a:xfrm>
              <a:off x="2848" y="2735"/>
              <a:ext cx="1347" cy="922"/>
            </a:xfrm>
            <a:prstGeom prst="rect">
              <a:avLst/>
            </a:prstGeom>
            <a:noFill/>
            <a:ln w="9525">
              <a:noFill/>
              <a:miter lim="800000"/>
              <a:headEnd/>
              <a:tailEnd/>
            </a:ln>
            <a:effectLst/>
          </p:spPr>
          <p:txBody>
            <a:bodyPr>
              <a:spAutoFit/>
            </a:bodyPr>
            <a:lstStyle/>
            <a:p>
              <a:pPr eaLnBrk="1" hangingPunct="1">
                <a:buFont typeface="Arial" panose="020B0604020202020204" pitchFamily="34" charset="0"/>
                <a:buNone/>
                <a:defRPr/>
              </a:pPr>
              <a:r>
                <a:rPr kumimoji="1" lang="zh-CN" altLang="en-US" sz="3000" b="1">
                  <a:effectLst>
                    <a:outerShdw blurRad="38100" dist="38100" dir="2700000" algn="tl">
                      <a:srgbClr val="C0C0C0"/>
                    </a:outerShdw>
                  </a:effectLst>
                  <a:latin typeface="楷体_GB2312" pitchFamily="49" charset="-122"/>
                  <a:ea typeface="楷体_GB2312" pitchFamily="49" charset="-122"/>
                </a:rPr>
                <a:t>神经节</a:t>
              </a:r>
            </a:p>
            <a:p>
              <a:pPr eaLnBrk="1" hangingPunct="1">
                <a:buFont typeface="Arial" panose="020B0604020202020204" pitchFamily="34" charset="0"/>
                <a:buNone/>
                <a:defRPr/>
              </a:pPr>
              <a:endParaRPr kumimoji="1" lang="zh-CN" altLang="en-US" sz="3000" b="1">
                <a:effectLst>
                  <a:outerShdw blurRad="38100" dist="38100" dir="2700000" algn="tl">
                    <a:srgbClr val="C0C0C0"/>
                  </a:outerShdw>
                </a:effectLst>
                <a:latin typeface="楷体_GB2312" pitchFamily="49" charset="-122"/>
                <a:ea typeface="楷体_GB2312" pitchFamily="49" charset="-122"/>
              </a:endParaRPr>
            </a:p>
            <a:p>
              <a:pPr eaLnBrk="1" hangingPunct="1">
                <a:buFont typeface="Arial" panose="020B0604020202020204" pitchFamily="34" charset="0"/>
                <a:buNone/>
                <a:defRPr/>
              </a:pPr>
              <a:r>
                <a:rPr kumimoji="1" lang="zh-CN" altLang="en-US" sz="3000" b="1">
                  <a:effectLst>
                    <a:outerShdw blurRad="38100" dist="38100" dir="2700000" algn="tl">
                      <a:srgbClr val="C0C0C0"/>
                    </a:outerShdw>
                  </a:effectLst>
                  <a:latin typeface="楷体_GB2312" pitchFamily="49" charset="-122"/>
                  <a:ea typeface="楷体_GB2312" pitchFamily="49" charset="-122"/>
                </a:rPr>
                <a:t>神经</a:t>
              </a:r>
            </a:p>
          </p:txBody>
        </p:sp>
        <p:sp>
          <p:nvSpPr>
            <p:cNvPr id="8207" name="Rectangle 15"/>
            <p:cNvSpPr>
              <a:spLocks noChangeArrowheads="1"/>
            </p:cNvSpPr>
            <p:nvPr/>
          </p:nvSpPr>
          <p:spPr bwMode="auto">
            <a:xfrm>
              <a:off x="1111" y="3045"/>
              <a:ext cx="1556" cy="346"/>
            </a:xfrm>
            <a:prstGeom prst="rect">
              <a:avLst/>
            </a:prstGeom>
            <a:noFill/>
            <a:ln w="9525">
              <a:noFill/>
              <a:miter lim="800000"/>
              <a:headEnd/>
              <a:tailEnd/>
            </a:ln>
            <a:effectLst/>
          </p:spPr>
          <p:txBody>
            <a:bodyPr wrap="none">
              <a:spAutoFit/>
            </a:bodyPr>
            <a:lstStyle/>
            <a:p>
              <a:pPr eaLnBrk="1" hangingPunct="1">
                <a:buFont typeface="Arial" panose="020B0604020202020204" pitchFamily="34" charset="0"/>
                <a:buNone/>
                <a:defRPr/>
              </a:pPr>
              <a:r>
                <a:rPr kumimoji="1" lang="zh-CN" altLang="en-US" sz="3000" b="1">
                  <a:effectLst>
                    <a:outerShdw blurRad="38100" dist="38100" dir="2700000" algn="tl">
                      <a:srgbClr val="C0C0C0"/>
                    </a:outerShdw>
                  </a:effectLst>
                  <a:latin typeface="楷体_GB2312" pitchFamily="49" charset="-122"/>
                  <a:ea typeface="楷体_GB2312" pitchFamily="49" charset="-122"/>
                </a:rPr>
                <a:t>周围神经系统</a:t>
              </a:r>
            </a:p>
          </p:txBody>
        </p:sp>
        <p:sp>
          <p:nvSpPr>
            <p:cNvPr id="8208" name="Rectangle 16"/>
            <p:cNvSpPr>
              <a:spLocks noChangeArrowheads="1"/>
            </p:cNvSpPr>
            <p:nvPr/>
          </p:nvSpPr>
          <p:spPr bwMode="auto">
            <a:xfrm>
              <a:off x="2848" y="2115"/>
              <a:ext cx="596" cy="418"/>
            </a:xfrm>
            <a:prstGeom prst="rect">
              <a:avLst/>
            </a:prstGeom>
            <a:noFill/>
            <a:ln w="9525">
              <a:noFill/>
              <a:miter lim="800000"/>
              <a:headEnd/>
              <a:tailEnd/>
            </a:ln>
            <a:effectLst/>
          </p:spPr>
          <p:txBody>
            <a:bodyPr wrap="none">
              <a:spAutoFit/>
            </a:bodyPr>
            <a:lstStyle/>
            <a:p>
              <a:pPr>
                <a:lnSpc>
                  <a:spcPct val="125000"/>
                </a:lnSpc>
                <a:spcBef>
                  <a:spcPct val="20000"/>
                </a:spcBef>
                <a:defRPr/>
              </a:pPr>
              <a:r>
                <a:rPr kumimoji="1" lang="zh-CN" altLang="en-US" sz="3000" b="1">
                  <a:effectLst>
                    <a:outerShdw blurRad="38100" dist="38100" dir="2700000" algn="tl">
                      <a:srgbClr val="C0C0C0"/>
                    </a:outerShdw>
                  </a:effectLst>
                  <a:latin typeface="楷体_GB2312" pitchFamily="49" charset="-122"/>
                  <a:ea typeface="楷体_GB2312" pitchFamily="49" charset="-122"/>
                </a:rPr>
                <a:t>脊髓</a:t>
              </a:r>
            </a:p>
          </p:txBody>
        </p:sp>
        <p:sp>
          <p:nvSpPr>
            <p:cNvPr id="8209" name="Rectangle 17"/>
            <p:cNvSpPr>
              <a:spLocks noChangeArrowheads="1"/>
            </p:cNvSpPr>
            <p:nvPr/>
          </p:nvSpPr>
          <p:spPr bwMode="auto">
            <a:xfrm>
              <a:off x="2849" y="994"/>
              <a:ext cx="356" cy="418"/>
            </a:xfrm>
            <a:prstGeom prst="rect">
              <a:avLst/>
            </a:prstGeom>
            <a:noFill/>
            <a:ln w="9525">
              <a:noFill/>
              <a:miter lim="800000"/>
              <a:headEnd/>
              <a:tailEnd/>
            </a:ln>
            <a:effectLst/>
          </p:spPr>
          <p:txBody>
            <a:bodyPr wrap="none">
              <a:spAutoFit/>
            </a:bodyPr>
            <a:lstStyle/>
            <a:p>
              <a:pPr>
                <a:lnSpc>
                  <a:spcPct val="125000"/>
                </a:lnSpc>
                <a:spcBef>
                  <a:spcPct val="20000"/>
                </a:spcBef>
                <a:defRPr/>
              </a:pPr>
              <a:r>
                <a:rPr kumimoji="1" lang="zh-CN" altLang="en-US" sz="3000" b="1">
                  <a:effectLst>
                    <a:outerShdw blurRad="38100" dist="38100" dir="2700000" algn="tl">
                      <a:srgbClr val="C0C0C0"/>
                    </a:outerShdw>
                  </a:effectLst>
                  <a:latin typeface="楷体_GB2312" pitchFamily="49" charset="-122"/>
                  <a:ea typeface="楷体_GB2312" pitchFamily="49" charset="-122"/>
                </a:rPr>
                <a:t>脑</a:t>
              </a:r>
            </a:p>
          </p:txBody>
        </p:sp>
      </p:grpSp>
      <p:pic>
        <p:nvPicPr>
          <p:cNvPr id="4101" name="Picture 18" descr="神经系统"/>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9225" y="731838"/>
            <a:ext cx="2335213" cy="52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15363"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15364" name="Rectangle 4"/>
          <p:cNvSpPr>
            <a:spLocks noChangeArrowheads="1"/>
          </p:cNvSpPr>
          <p:nvPr/>
        </p:nvSpPr>
        <p:spPr bwMode="auto">
          <a:xfrm>
            <a:off x="2987675" y="706438"/>
            <a:ext cx="5616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u="sng">
                <a:solidFill>
                  <a:srgbClr val="542A00"/>
                </a:solidFill>
                <a:ea typeface="黑体" panose="02010609060101010101" pitchFamily="49" charset="-122"/>
              </a:rPr>
              <a:t>小脑皮质的纤维联系</a:t>
            </a:r>
            <a:endParaRPr lang="en-US" altLang="zh-CN" sz="2800" b="1" u="sng">
              <a:solidFill>
                <a:srgbClr val="542A00"/>
              </a:solidFill>
              <a:ea typeface="黑体" panose="02010609060101010101" pitchFamily="49" charset="-122"/>
            </a:endParaRPr>
          </a:p>
        </p:txBody>
      </p:sp>
      <p:pic>
        <p:nvPicPr>
          <p:cNvPr id="15365" name="Picture 5" descr="图8-2-4 小脑皮质纤维联系示意图-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225550"/>
            <a:ext cx="6049962"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对象 1"/>
          <p:cNvGraphicFramePr>
            <a:graphicFrameLocks noChangeAspect="1"/>
          </p:cNvGraphicFramePr>
          <p:nvPr/>
        </p:nvGraphicFramePr>
        <p:xfrm>
          <a:off x="395288" y="219075"/>
          <a:ext cx="8029575" cy="6343650"/>
        </p:xfrm>
        <a:graphic>
          <a:graphicData uri="http://schemas.openxmlformats.org/presentationml/2006/ole">
            <mc:AlternateContent xmlns:mc="http://schemas.openxmlformats.org/markup-compatibility/2006">
              <mc:Choice xmlns:v="urn:schemas-microsoft-com:vml" Requires="v">
                <p:oleObj spid="_x0000_s16388" r:id="rId3" imgW="10653968" imgH="8368254" progId="">
                  <p:embed/>
                </p:oleObj>
              </mc:Choice>
              <mc:Fallback>
                <p:oleObj r:id="rId3" imgW="10653968" imgH="8368254" progId="">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19075"/>
                        <a:ext cx="8029575" cy="634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5900" y="44450"/>
            <a:ext cx="8388350" cy="603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7411" name="对象 2"/>
          <p:cNvGraphicFramePr>
            <a:graphicFrameLocks noChangeAspect="1"/>
          </p:cNvGraphicFramePr>
          <p:nvPr/>
        </p:nvGraphicFramePr>
        <p:xfrm>
          <a:off x="539750" y="6092825"/>
          <a:ext cx="7578725" cy="693738"/>
        </p:xfrm>
        <a:graphic>
          <a:graphicData uri="http://schemas.openxmlformats.org/presentationml/2006/ole">
            <mc:AlternateContent xmlns:mc="http://schemas.openxmlformats.org/markup-compatibility/2006">
              <mc:Choice xmlns:v="urn:schemas-microsoft-com:vml" Requires="v">
                <p:oleObj spid="_x0000_s17413" r:id="rId4" imgW="12444444" imgH="1130159" progId="">
                  <p:embed/>
                </p:oleObj>
              </mc:Choice>
              <mc:Fallback>
                <p:oleObj r:id="rId4" imgW="12444444" imgH="1130159" progId="">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6092825"/>
                        <a:ext cx="7578725" cy="69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79913" y="1196975"/>
            <a:ext cx="43815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735013"/>
            <a:ext cx="3171825" cy="46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文本框 6"/>
          <p:cNvSpPr txBox="1">
            <a:spLocks noChangeArrowheads="1"/>
          </p:cNvSpPr>
          <p:nvPr/>
        </p:nvSpPr>
        <p:spPr bwMode="auto">
          <a:xfrm>
            <a:off x="3041650" y="5397500"/>
            <a:ext cx="3529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小脑的显微照片。</a:t>
            </a:r>
            <a:r>
              <a:rPr lang="en-US" altLang="zh-CN" sz="1800"/>
              <a:t>H&amp;E</a:t>
            </a:r>
            <a:r>
              <a:rPr lang="zh-CN" altLang="en-US" sz="1800"/>
              <a:t>染色。</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19459"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19460" name="Rectangle 4"/>
          <p:cNvSpPr>
            <a:spLocks noChangeArrowheads="1"/>
          </p:cNvSpPr>
          <p:nvPr/>
        </p:nvSpPr>
        <p:spPr bwMode="auto">
          <a:xfrm>
            <a:off x="2676525" y="787400"/>
            <a:ext cx="4824413" cy="112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3600" b="1"/>
              <a:t>第三节   脊髓</a:t>
            </a:r>
          </a:p>
          <a:p>
            <a:pPr algn="ctr">
              <a:spcBef>
                <a:spcPct val="0"/>
              </a:spcBef>
              <a:buFontTx/>
              <a:buNone/>
            </a:pPr>
            <a:r>
              <a:rPr lang="en-US" altLang="zh-CN" b="1"/>
              <a:t>Spinal Cord</a:t>
            </a:r>
          </a:p>
        </p:txBody>
      </p:sp>
      <p:pic>
        <p:nvPicPr>
          <p:cNvPr id="19461" name="Picture 5" descr="468380_SPINALCO_copy"/>
          <p:cNvPicPr>
            <a:picLocks noChangeAspect="1" noChangeArrowheads="1"/>
          </p:cNvPicPr>
          <p:nvPr/>
        </p:nvPicPr>
        <p:blipFill>
          <a:blip r:embed="rId2">
            <a:extLst>
              <a:ext uri="{28A0092B-C50C-407E-A947-70E740481C1C}">
                <a14:useLocalDpi xmlns:a14="http://schemas.microsoft.com/office/drawing/2010/main" val="0"/>
              </a:ext>
            </a:extLst>
          </a:blip>
          <a:srcRect l="7373" r="7933" b="3235"/>
          <a:stretch>
            <a:fillRect/>
          </a:stretch>
        </p:blipFill>
        <p:spPr bwMode="auto">
          <a:xfrm>
            <a:off x="250825" y="1700213"/>
            <a:ext cx="2881313"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2" name="Picture 6" descr="spinal_cord_cut-aw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2092325"/>
            <a:ext cx="3779837" cy="397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20483"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pic>
        <p:nvPicPr>
          <p:cNvPr id="20484" name="Picture 6" descr="spinal_c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844675"/>
            <a:ext cx="68453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Rectangle 7"/>
          <p:cNvSpPr>
            <a:spLocks noChangeArrowheads="1"/>
          </p:cNvSpPr>
          <p:nvPr/>
        </p:nvSpPr>
        <p:spPr bwMode="auto">
          <a:xfrm>
            <a:off x="2987675" y="706438"/>
            <a:ext cx="47942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u="sng">
                <a:solidFill>
                  <a:srgbClr val="542A00"/>
                </a:solidFill>
                <a:ea typeface="黑体" panose="02010609060101010101" pitchFamily="49" charset="-122"/>
              </a:rPr>
              <a:t>脊髓的内部结构</a:t>
            </a:r>
            <a:endParaRPr lang="en-US" altLang="zh-CN" sz="2800" b="1" u="sng">
              <a:solidFill>
                <a:srgbClr val="542A00"/>
              </a:solidFill>
              <a:ea typeface="黑体" panose="02010609060101010101" pitchFamily="49" charset="-122"/>
            </a:endParaRPr>
          </a:p>
        </p:txBody>
      </p:sp>
      <p:sp>
        <p:nvSpPr>
          <p:cNvPr id="20486" name="Line 8"/>
          <p:cNvSpPr>
            <a:spLocks noChangeShapeType="1"/>
          </p:cNvSpPr>
          <p:nvPr/>
        </p:nvSpPr>
        <p:spPr bwMode="auto">
          <a:xfrm flipH="1" flipV="1">
            <a:off x="2124075" y="2133600"/>
            <a:ext cx="1511300" cy="7905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7" name="Line 9"/>
          <p:cNvSpPr>
            <a:spLocks noChangeShapeType="1"/>
          </p:cNvSpPr>
          <p:nvPr/>
        </p:nvSpPr>
        <p:spPr bwMode="auto">
          <a:xfrm flipH="1" flipV="1">
            <a:off x="1835150" y="2924175"/>
            <a:ext cx="1800225" cy="2889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8" name="Line 10"/>
          <p:cNvSpPr>
            <a:spLocks noChangeShapeType="1"/>
          </p:cNvSpPr>
          <p:nvPr/>
        </p:nvSpPr>
        <p:spPr bwMode="auto">
          <a:xfrm flipH="1">
            <a:off x="1258888" y="3860800"/>
            <a:ext cx="2376487" cy="2159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89" name="Line 11"/>
          <p:cNvSpPr>
            <a:spLocks noChangeShapeType="1"/>
          </p:cNvSpPr>
          <p:nvPr/>
        </p:nvSpPr>
        <p:spPr bwMode="auto">
          <a:xfrm flipV="1">
            <a:off x="5661025" y="2133600"/>
            <a:ext cx="782638" cy="43180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0" name="Line 12"/>
          <p:cNvSpPr>
            <a:spLocks noChangeShapeType="1"/>
          </p:cNvSpPr>
          <p:nvPr/>
        </p:nvSpPr>
        <p:spPr bwMode="auto">
          <a:xfrm flipV="1">
            <a:off x="5661025" y="2924175"/>
            <a:ext cx="1431925" cy="2889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1" name="Line 13"/>
          <p:cNvSpPr>
            <a:spLocks noChangeShapeType="1"/>
          </p:cNvSpPr>
          <p:nvPr/>
        </p:nvSpPr>
        <p:spPr bwMode="auto">
          <a:xfrm flipV="1">
            <a:off x="6011863" y="3573463"/>
            <a:ext cx="1489075" cy="10080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2" name="Line 14"/>
          <p:cNvSpPr>
            <a:spLocks noChangeShapeType="1"/>
          </p:cNvSpPr>
          <p:nvPr/>
        </p:nvSpPr>
        <p:spPr bwMode="auto">
          <a:xfrm>
            <a:off x="4427538" y="3502025"/>
            <a:ext cx="144462" cy="18716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3" name="Line 15"/>
          <p:cNvSpPr>
            <a:spLocks noChangeShapeType="1"/>
          </p:cNvSpPr>
          <p:nvPr/>
        </p:nvSpPr>
        <p:spPr bwMode="auto">
          <a:xfrm>
            <a:off x="1258888" y="5373688"/>
            <a:ext cx="1081087" cy="2444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4" name="Line 16"/>
          <p:cNvSpPr>
            <a:spLocks noChangeShapeType="1"/>
          </p:cNvSpPr>
          <p:nvPr/>
        </p:nvSpPr>
        <p:spPr bwMode="auto">
          <a:xfrm flipH="1">
            <a:off x="6300788" y="4868863"/>
            <a:ext cx="935037" cy="50482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495" name="Text Box 17"/>
          <p:cNvSpPr txBox="1">
            <a:spLocks noChangeArrowheads="1"/>
          </p:cNvSpPr>
          <p:nvPr/>
        </p:nvSpPr>
        <p:spPr bwMode="auto">
          <a:xfrm>
            <a:off x="1431925" y="1825625"/>
            <a:ext cx="1700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后角</a:t>
            </a:r>
          </a:p>
        </p:txBody>
      </p:sp>
      <p:sp>
        <p:nvSpPr>
          <p:cNvPr id="20496" name="Text Box 18"/>
          <p:cNvSpPr txBox="1">
            <a:spLocks noChangeArrowheads="1"/>
          </p:cNvSpPr>
          <p:nvPr/>
        </p:nvSpPr>
        <p:spPr bwMode="auto">
          <a:xfrm>
            <a:off x="1187450" y="2708275"/>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侧角</a:t>
            </a:r>
          </a:p>
        </p:txBody>
      </p:sp>
      <p:sp>
        <p:nvSpPr>
          <p:cNvPr id="20497" name="Text Box 19"/>
          <p:cNvSpPr txBox="1">
            <a:spLocks noChangeArrowheads="1"/>
          </p:cNvSpPr>
          <p:nvPr/>
        </p:nvSpPr>
        <p:spPr bwMode="auto">
          <a:xfrm>
            <a:off x="566738" y="3860800"/>
            <a:ext cx="15573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前角</a:t>
            </a:r>
          </a:p>
        </p:txBody>
      </p:sp>
      <p:sp>
        <p:nvSpPr>
          <p:cNvPr id="20498" name="Text Box 20"/>
          <p:cNvSpPr txBox="1">
            <a:spLocks noChangeArrowheads="1"/>
          </p:cNvSpPr>
          <p:nvPr/>
        </p:nvSpPr>
        <p:spPr bwMode="auto">
          <a:xfrm>
            <a:off x="2295525" y="5419725"/>
            <a:ext cx="180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脊神经</a:t>
            </a:r>
          </a:p>
        </p:txBody>
      </p:sp>
      <p:sp>
        <p:nvSpPr>
          <p:cNvPr id="20499" name="Text Box 21"/>
          <p:cNvSpPr txBox="1">
            <a:spLocks noChangeArrowheads="1"/>
          </p:cNvSpPr>
          <p:nvPr/>
        </p:nvSpPr>
        <p:spPr bwMode="auto">
          <a:xfrm>
            <a:off x="4098925" y="5419725"/>
            <a:ext cx="1409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中央管</a:t>
            </a:r>
          </a:p>
        </p:txBody>
      </p:sp>
      <p:sp>
        <p:nvSpPr>
          <p:cNvPr id="20500" name="Text Box 23"/>
          <p:cNvSpPr txBox="1">
            <a:spLocks noChangeArrowheads="1"/>
          </p:cNvSpPr>
          <p:nvPr/>
        </p:nvSpPr>
        <p:spPr bwMode="auto">
          <a:xfrm>
            <a:off x="5661025" y="5419725"/>
            <a:ext cx="1839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脊神经节</a:t>
            </a:r>
          </a:p>
        </p:txBody>
      </p:sp>
      <p:sp>
        <p:nvSpPr>
          <p:cNvPr id="20501" name="Text Box 24"/>
          <p:cNvSpPr txBox="1">
            <a:spLocks noChangeArrowheads="1"/>
          </p:cNvSpPr>
          <p:nvPr/>
        </p:nvSpPr>
        <p:spPr bwMode="auto">
          <a:xfrm>
            <a:off x="6732588" y="3303588"/>
            <a:ext cx="2255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2000" b="1"/>
              <a:t>脊神经前根</a:t>
            </a:r>
          </a:p>
        </p:txBody>
      </p:sp>
      <p:sp>
        <p:nvSpPr>
          <p:cNvPr id="20502" name="Text Box 25"/>
          <p:cNvSpPr txBox="1">
            <a:spLocks noChangeArrowheads="1"/>
          </p:cNvSpPr>
          <p:nvPr/>
        </p:nvSpPr>
        <p:spPr bwMode="auto">
          <a:xfrm>
            <a:off x="6443663" y="1844675"/>
            <a:ext cx="216058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脊神经后根</a:t>
            </a:r>
          </a:p>
        </p:txBody>
      </p:sp>
      <p:sp>
        <p:nvSpPr>
          <p:cNvPr id="20503" name="Text Box 26"/>
          <p:cNvSpPr txBox="1">
            <a:spLocks noChangeArrowheads="1"/>
          </p:cNvSpPr>
          <p:nvPr/>
        </p:nvSpPr>
        <p:spPr bwMode="auto">
          <a:xfrm>
            <a:off x="7089775" y="2725738"/>
            <a:ext cx="1514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白质</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21507"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21508" name="Rectangle 4"/>
          <p:cNvSpPr>
            <a:spLocks noChangeArrowheads="1"/>
          </p:cNvSpPr>
          <p:nvPr/>
        </p:nvSpPr>
        <p:spPr bwMode="auto">
          <a:xfrm>
            <a:off x="2116138" y="709613"/>
            <a:ext cx="5168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u="sng">
                <a:solidFill>
                  <a:srgbClr val="542A00"/>
                </a:solidFill>
                <a:ea typeface="黑体" panose="02010609060101010101" pitchFamily="49" charset="-122"/>
              </a:rPr>
              <a:t>脊髓的内部结构</a:t>
            </a:r>
            <a:r>
              <a:rPr lang="en-US" altLang="zh-CN" sz="2800" b="1" u="sng">
                <a:solidFill>
                  <a:srgbClr val="542A00"/>
                </a:solidFill>
                <a:ea typeface="黑体" panose="02010609060101010101" pitchFamily="49" charset="-122"/>
              </a:rPr>
              <a:t>-</a:t>
            </a:r>
            <a:r>
              <a:rPr lang="zh-CN" altLang="en-US" sz="2800" b="1" u="sng">
                <a:solidFill>
                  <a:srgbClr val="542A00"/>
                </a:solidFill>
                <a:ea typeface="黑体" panose="02010609060101010101" pitchFamily="49" charset="-122"/>
              </a:rPr>
              <a:t>灰质</a:t>
            </a:r>
            <a:endParaRPr lang="en-US" altLang="zh-CN" sz="2800" b="1" u="sng">
              <a:solidFill>
                <a:srgbClr val="542A00"/>
              </a:solidFill>
              <a:ea typeface="黑体" panose="02010609060101010101" pitchFamily="49" charset="-122"/>
            </a:endParaRPr>
          </a:p>
        </p:txBody>
      </p:sp>
      <p:grpSp>
        <p:nvGrpSpPr>
          <p:cNvPr id="21509" name="Group 19"/>
          <p:cNvGrpSpPr>
            <a:grpSpLocks/>
          </p:cNvGrpSpPr>
          <p:nvPr/>
        </p:nvGrpSpPr>
        <p:grpSpPr bwMode="auto">
          <a:xfrm>
            <a:off x="323850" y="1266825"/>
            <a:ext cx="9107488" cy="2449513"/>
            <a:chOff x="204" y="798"/>
            <a:chExt cx="5737" cy="1543"/>
          </a:xfrm>
        </p:grpSpPr>
        <p:sp>
          <p:nvSpPr>
            <p:cNvPr id="21519" name="Rectangle 5"/>
            <p:cNvSpPr>
              <a:spLocks noChangeArrowheads="1"/>
            </p:cNvSpPr>
            <p:nvPr/>
          </p:nvSpPr>
          <p:spPr bwMode="auto">
            <a:xfrm>
              <a:off x="657" y="798"/>
              <a:ext cx="5284" cy="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30000"/>
                </a:lnSpc>
                <a:buFontTx/>
                <a:buNone/>
              </a:pPr>
              <a:r>
                <a:rPr lang="zh-CN" altLang="en-US" sz="2000" b="1">
                  <a:ea typeface="楷体_GB2312" pitchFamily="49" charset="-122"/>
                </a:rPr>
                <a:t>  </a:t>
              </a:r>
              <a:r>
                <a:rPr lang="en-US" altLang="zh-CN" sz="2000" b="1">
                  <a:ea typeface="楷体_GB2312" pitchFamily="49" charset="-122"/>
                </a:rPr>
                <a:t>α</a:t>
              </a:r>
              <a:r>
                <a:rPr lang="zh-CN" altLang="en-US" sz="2000" b="1">
                  <a:ea typeface="楷体_GB2312" pitchFamily="49" charset="-122"/>
                </a:rPr>
                <a:t>运动神经元－大，轴突粗，分布于骨骼肌</a:t>
              </a:r>
            </a:p>
            <a:p>
              <a:pPr algn="just">
                <a:lnSpc>
                  <a:spcPct val="130000"/>
                </a:lnSpc>
                <a:buFontTx/>
                <a:buNone/>
              </a:pPr>
              <a:r>
                <a:rPr lang="zh-CN" altLang="en-US" sz="2000" b="1">
                  <a:ea typeface="楷体_GB2312" pitchFamily="49" charset="-122"/>
                </a:rPr>
                <a:t>  </a:t>
              </a:r>
              <a:r>
                <a:rPr lang="en-US" altLang="zh-CN" sz="2000" b="1">
                  <a:ea typeface="楷体_GB2312" pitchFamily="49" charset="-122"/>
                </a:rPr>
                <a:t>γ</a:t>
              </a:r>
              <a:r>
                <a:rPr lang="zh-CN" altLang="en-US" sz="2000" b="1">
                  <a:ea typeface="楷体_GB2312" pitchFamily="49" charset="-122"/>
                </a:rPr>
                <a:t>运动神经元－</a:t>
              </a:r>
              <a:r>
                <a:rPr lang="zh-CN" altLang="en-US" sz="2000" b="1">
                  <a:latin typeface="Arial Narrow" panose="020B0606020202030204" pitchFamily="34" charset="0"/>
                  <a:ea typeface="楷体_GB2312" pitchFamily="49" charset="-122"/>
                </a:rPr>
                <a:t>小</a:t>
              </a:r>
              <a:r>
                <a:rPr lang="zh-CN" altLang="en-US" sz="2000" b="1">
                  <a:ea typeface="楷体_GB2312" pitchFamily="49" charset="-122"/>
                </a:rPr>
                <a:t>，轴突细，支配梭内肌纤维</a:t>
              </a:r>
            </a:p>
            <a:p>
              <a:pPr algn="just">
                <a:lnSpc>
                  <a:spcPct val="130000"/>
                </a:lnSpc>
                <a:buFontTx/>
                <a:buNone/>
              </a:pPr>
              <a:r>
                <a:rPr lang="zh-CN" altLang="en-US" sz="2000" b="1">
                  <a:ea typeface="楷体_GB2312" pitchFamily="49" charset="-122"/>
                </a:rPr>
                <a:t>   闰绍细胞－小，短轴突与</a:t>
              </a:r>
              <a:r>
                <a:rPr lang="en-US" altLang="zh-CN" sz="2000" b="1">
                  <a:ea typeface="楷体_GB2312" pitchFamily="49" charset="-122"/>
                </a:rPr>
                <a:t>α</a:t>
              </a:r>
              <a:r>
                <a:rPr lang="zh-CN" altLang="en-US" sz="2000" b="1">
                  <a:ea typeface="楷体_GB2312" pitchFamily="49" charset="-122"/>
                </a:rPr>
                <a:t>运动神经元形成突触，抑制后者</a:t>
              </a:r>
            </a:p>
          </p:txBody>
        </p:sp>
        <p:sp>
          <p:nvSpPr>
            <p:cNvPr id="21520" name="Rectangle 6"/>
            <p:cNvSpPr>
              <a:spLocks noChangeArrowheads="1"/>
            </p:cNvSpPr>
            <p:nvPr/>
          </p:nvSpPr>
          <p:spPr bwMode="auto">
            <a:xfrm>
              <a:off x="292" y="1797"/>
              <a:ext cx="4911"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05000"/>
                </a:lnSpc>
                <a:buFontTx/>
                <a:buNone/>
              </a:pPr>
              <a:r>
                <a:rPr lang="zh-CN" altLang="en-US" sz="2000" b="1">
                  <a:ea typeface="楷体_GB2312" pitchFamily="49" charset="-122"/>
                </a:rPr>
                <a:t>后角：神经元类型复杂，主要接受感觉神经元轴突传入的神经冲动</a:t>
              </a:r>
            </a:p>
            <a:p>
              <a:pPr algn="just">
                <a:lnSpc>
                  <a:spcPct val="105000"/>
                </a:lnSpc>
                <a:buFontTx/>
                <a:buNone/>
              </a:pPr>
              <a:r>
                <a:rPr lang="zh-CN" altLang="en-US" sz="2000" b="1">
                  <a:ea typeface="楷体_GB2312" pitchFamily="49" charset="-122"/>
                </a:rPr>
                <a:t>侧角：含内脏运动神经元</a:t>
              </a:r>
            </a:p>
          </p:txBody>
        </p:sp>
        <p:sp>
          <p:nvSpPr>
            <p:cNvPr id="21521" name="Rectangle 7"/>
            <p:cNvSpPr>
              <a:spLocks noChangeArrowheads="1"/>
            </p:cNvSpPr>
            <p:nvPr/>
          </p:nvSpPr>
          <p:spPr bwMode="auto">
            <a:xfrm>
              <a:off x="292" y="1146"/>
              <a:ext cx="72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t>前角</a:t>
              </a:r>
            </a:p>
          </p:txBody>
        </p:sp>
        <p:sp>
          <p:nvSpPr>
            <p:cNvPr id="21522" name="AutoShape 8"/>
            <p:cNvSpPr>
              <a:spLocks/>
            </p:cNvSpPr>
            <p:nvPr/>
          </p:nvSpPr>
          <p:spPr bwMode="auto">
            <a:xfrm>
              <a:off x="728" y="980"/>
              <a:ext cx="65" cy="590"/>
            </a:xfrm>
            <a:prstGeom prst="leftBrace">
              <a:avLst>
                <a:gd name="adj1" fmla="val 75641"/>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1523" name="AutoShape 9"/>
            <p:cNvSpPr>
              <a:spLocks/>
            </p:cNvSpPr>
            <p:nvPr/>
          </p:nvSpPr>
          <p:spPr bwMode="auto">
            <a:xfrm>
              <a:off x="204" y="1298"/>
              <a:ext cx="88" cy="907"/>
            </a:xfrm>
            <a:prstGeom prst="leftBrace">
              <a:avLst>
                <a:gd name="adj1" fmla="val 85890"/>
                <a:gd name="adj2" fmla="val 50000"/>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1510" name="Group 18"/>
          <p:cNvGrpSpPr>
            <a:grpSpLocks/>
          </p:cNvGrpSpPr>
          <p:nvPr/>
        </p:nvGrpSpPr>
        <p:grpSpPr bwMode="auto">
          <a:xfrm>
            <a:off x="1795463" y="3863975"/>
            <a:ext cx="5487987" cy="2159000"/>
            <a:chOff x="1147" y="772"/>
            <a:chExt cx="3457" cy="1360"/>
          </a:xfrm>
        </p:grpSpPr>
        <p:pic>
          <p:nvPicPr>
            <p:cNvPr id="21511" name="Picture 10" descr="脊髓前角"/>
            <p:cNvPicPr>
              <a:picLocks noChangeAspect="1" noChangeArrowheads="1"/>
            </p:cNvPicPr>
            <p:nvPr/>
          </p:nvPicPr>
          <p:blipFill>
            <a:blip r:embed="rId2" cstate="print">
              <a:extLst>
                <a:ext uri="{28A0092B-C50C-407E-A947-70E740481C1C}">
                  <a14:useLocalDpi xmlns:a14="http://schemas.microsoft.com/office/drawing/2010/main" val="0"/>
                </a:ext>
              </a:extLst>
            </a:blip>
            <a:srcRect l="6589" r="9932"/>
            <a:stretch>
              <a:fillRect/>
            </a:stretch>
          </p:blipFill>
          <p:spPr bwMode="auto">
            <a:xfrm>
              <a:off x="2881" y="772"/>
              <a:ext cx="1723"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2" name="Rectangle 11"/>
            <p:cNvSpPr>
              <a:spLocks noChangeArrowheads="1"/>
            </p:cNvSpPr>
            <p:nvPr/>
          </p:nvSpPr>
          <p:spPr bwMode="auto">
            <a:xfrm>
              <a:off x="2881" y="1696"/>
              <a:ext cx="7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400" b="1"/>
                <a:t>α</a:t>
              </a:r>
              <a:r>
                <a:rPr lang="zh-CN" altLang="en-US" sz="1400" b="1"/>
                <a:t>运动神经元</a:t>
              </a:r>
            </a:p>
          </p:txBody>
        </p:sp>
        <p:sp>
          <p:nvSpPr>
            <p:cNvPr id="21513" name="Line 12"/>
            <p:cNvSpPr>
              <a:spLocks noChangeShapeType="1"/>
            </p:cNvSpPr>
            <p:nvPr/>
          </p:nvSpPr>
          <p:spPr bwMode="auto">
            <a:xfrm flipV="1">
              <a:off x="3728" y="1797"/>
              <a:ext cx="4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4" name="Rectangle 13"/>
            <p:cNvSpPr>
              <a:spLocks noChangeArrowheads="1"/>
            </p:cNvSpPr>
            <p:nvPr/>
          </p:nvSpPr>
          <p:spPr bwMode="auto">
            <a:xfrm>
              <a:off x="2909" y="1071"/>
              <a:ext cx="7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1400" b="1">
                  <a:solidFill>
                    <a:schemeClr val="tx2"/>
                  </a:solidFill>
                </a:rPr>
                <a:t>γ</a:t>
              </a:r>
              <a:r>
                <a:rPr kumimoji="1" lang="zh-CN" altLang="en-US" sz="1400" b="1"/>
                <a:t>运动神经元</a:t>
              </a:r>
            </a:p>
          </p:txBody>
        </p:sp>
        <p:sp>
          <p:nvSpPr>
            <p:cNvPr id="21515" name="Line 14"/>
            <p:cNvSpPr>
              <a:spLocks noChangeShapeType="1"/>
            </p:cNvSpPr>
            <p:nvPr/>
          </p:nvSpPr>
          <p:spPr bwMode="auto">
            <a:xfrm flipV="1">
              <a:off x="3380" y="1026"/>
              <a:ext cx="136" cy="7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1516" name="Picture 15" descr="图8-3-2：脊髓前角光镜图-小"/>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7" y="774"/>
              <a:ext cx="1734" cy="1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7" name="Line 16"/>
            <p:cNvSpPr>
              <a:spLocks noChangeShapeType="1"/>
            </p:cNvSpPr>
            <p:nvPr/>
          </p:nvSpPr>
          <p:spPr bwMode="auto">
            <a:xfrm flipH="1" flipV="1">
              <a:off x="1792" y="1100"/>
              <a:ext cx="1148" cy="7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518" name="Line 17"/>
            <p:cNvSpPr>
              <a:spLocks noChangeShapeType="1"/>
            </p:cNvSpPr>
            <p:nvPr/>
          </p:nvSpPr>
          <p:spPr bwMode="auto">
            <a:xfrm flipH="1" flipV="1">
              <a:off x="1837" y="1344"/>
              <a:ext cx="1103" cy="45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22531"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22532" name="Text Box 4"/>
          <p:cNvSpPr txBox="1">
            <a:spLocks noChangeArrowheads="1"/>
          </p:cNvSpPr>
          <p:nvPr/>
        </p:nvSpPr>
        <p:spPr bwMode="auto">
          <a:xfrm>
            <a:off x="463550" y="3630613"/>
            <a:ext cx="7996238"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脊髓白质主要由大量的纵行神经纤维束组成。</a:t>
            </a:r>
          </a:p>
          <a:p>
            <a:pPr eaLnBrk="1" hangingPunct="1">
              <a:spcBef>
                <a:spcPct val="0"/>
              </a:spcBef>
              <a:buFontTx/>
              <a:buNone/>
            </a:pPr>
            <a:r>
              <a:rPr lang="en-US" altLang="zh-CN" sz="1800" b="1" u="sng">
                <a:solidFill>
                  <a:srgbClr val="000099"/>
                </a:solidFill>
              </a:rPr>
              <a:t>1. </a:t>
            </a:r>
            <a:r>
              <a:rPr lang="zh-CN" altLang="en-US" sz="1800" b="1" u="sng">
                <a:solidFill>
                  <a:srgbClr val="000099"/>
                </a:solidFill>
              </a:rPr>
              <a:t>上行纤维束</a:t>
            </a:r>
            <a:r>
              <a:rPr lang="zh-CN" altLang="en-US" sz="1800"/>
              <a:t>又称为感觉传导束，由后角内的一些神经元（称束细胞）发出长轴突进入白质，形成各种神经纤维束，分别上行到脑干、小脑和丘脑。</a:t>
            </a:r>
          </a:p>
          <a:p>
            <a:pPr eaLnBrk="1" hangingPunct="1">
              <a:spcBef>
                <a:spcPct val="0"/>
              </a:spcBef>
              <a:buFontTx/>
              <a:buNone/>
            </a:pPr>
            <a:r>
              <a:rPr lang="en-US" altLang="zh-CN" sz="1800" b="1" u="sng">
                <a:solidFill>
                  <a:srgbClr val="000099"/>
                </a:solidFill>
              </a:rPr>
              <a:t>2. </a:t>
            </a:r>
            <a:r>
              <a:rPr lang="zh-CN" altLang="en-US" sz="1800" b="1" u="sng">
                <a:solidFill>
                  <a:srgbClr val="000099"/>
                </a:solidFill>
              </a:rPr>
              <a:t>下行纤维束</a:t>
            </a:r>
            <a:r>
              <a:rPr lang="zh-CN" altLang="en-US" sz="1800"/>
              <a:t>又称为运动传导束，起自脑的不同部位，止于不同脊髓节段的前角或侧角。根据不同的起止、分布部位及对应的功能，也可以分为不同的纤维束。</a:t>
            </a:r>
          </a:p>
          <a:p>
            <a:pPr eaLnBrk="1" hangingPunct="1">
              <a:spcBef>
                <a:spcPct val="0"/>
              </a:spcBef>
              <a:buFontTx/>
              <a:buNone/>
            </a:pPr>
            <a:r>
              <a:rPr lang="en-US" altLang="zh-CN" sz="1800" b="1" u="sng">
                <a:solidFill>
                  <a:srgbClr val="000099"/>
                </a:solidFill>
              </a:rPr>
              <a:t>3. </a:t>
            </a:r>
            <a:r>
              <a:rPr lang="zh-CN" altLang="en-US" sz="1800" b="1" u="sng">
                <a:solidFill>
                  <a:srgbClr val="000099"/>
                </a:solidFill>
              </a:rPr>
              <a:t>固有束</a:t>
            </a:r>
            <a:r>
              <a:rPr lang="zh-CN" altLang="en-US" sz="1800"/>
              <a:t>的起至均在脊髓，紧靠在灰质边缘分布，参与脊髓节段内或节段间的反射活动。</a:t>
            </a:r>
          </a:p>
        </p:txBody>
      </p:sp>
      <p:sp>
        <p:nvSpPr>
          <p:cNvPr id="22533" name="Rectangle 5"/>
          <p:cNvSpPr>
            <a:spLocks noChangeArrowheads="1"/>
          </p:cNvSpPr>
          <p:nvPr/>
        </p:nvSpPr>
        <p:spPr bwMode="auto">
          <a:xfrm>
            <a:off x="1547813" y="720725"/>
            <a:ext cx="5329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u="sng">
                <a:solidFill>
                  <a:srgbClr val="542A00"/>
                </a:solidFill>
                <a:ea typeface="黑体" panose="02010609060101010101" pitchFamily="49" charset="-122"/>
              </a:rPr>
              <a:t>脊髓的内部结构</a:t>
            </a:r>
            <a:r>
              <a:rPr lang="en-US" altLang="zh-CN" sz="2800" b="1" u="sng">
                <a:solidFill>
                  <a:srgbClr val="542A00"/>
                </a:solidFill>
                <a:ea typeface="黑体" panose="02010609060101010101" pitchFamily="49" charset="-122"/>
              </a:rPr>
              <a:t>-</a:t>
            </a:r>
            <a:r>
              <a:rPr lang="zh-CN" altLang="en-US" sz="2800" b="1" u="sng">
                <a:solidFill>
                  <a:srgbClr val="542A00"/>
                </a:solidFill>
                <a:ea typeface="黑体" panose="02010609060101010101" pitchFamily="49" charset="-122"/>
              </a:rPr>
              <a:t>白质</a:t>
            </a:r>
            <a:endParaRPr lang="en-US" altLang="zh-CN" sz="2800" b="1" u="sng">
              <a:solidFill>
                <a:srgbClr val="542A00"/>
              </a:solidFill>
              <a:ea typeface="黑体" panose="02010609060101010101" pitchFamily="49" charset="-122"/>
            </a:endParaRPr>
          </a:p>
        </p:txBody>
      </p:sp>
      <p:grpSp>
        <p:nvGrpSpPr>
          <p:cNvPr id="22534" name="Group 11"/>
          <p:cNvGrpSpPr>
            <a:grpSpLocks/>
          </p:cNvGrpSpPr>
          <p:nvPr/>
        </p:nvGrpSpPr>
        <p:grpSpPr bwMode="auto">
          <a:xfrm>
            <a:off x="539750" y="720725"/>
            <a:ext cx="8569325" cy="3124200"/>
            <a:chOff x="340" y="454"/>
            <a:chExt cx="5398" cy="1968"/>
          </a:xfrm>
        </p:grpSpPr>
        <p:pic>
          <p:nvPicPr>
            <p:cNvPr id="22535" name="Picture 6" descr="spinal_cord_cut-a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 y="454"/>
              <a:ext cx="1873" cy="1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7" descr="Spinal-Cord00013"/>
            <p:cNvPicPr>
              <a:picLocks noChangeAspect="1" noChangeArrowheads="1"/>
            </p:cNvPicPr>
            <p:nvPr/>
          </p:nvPicPr>
          <p:blipFill>
            <a:blip r:embed="rId3">
              <a:lum bright="24000" contrast="42000"/>
              <a:extLst>
                <a:ext uri="{28A0092B-C50C-407E-A947-70E740481C1C}">
                  <a14:useLocalDpi xmlns:a14="http://schemas.microsoft.com/office/drawing/2010/main" val="0"/>
                </a:ext>
              </a:extLst>
            </a:blip>
            <a:srcRect/>
            <a:stretch>
              <a:fillRect/>
            </a:stretch>
          </p:blipFill>
          <p:spPr bwMode="auto">
            <a:xfrm>
              <a:off x="340" y="929"/>
              <a:ext cx="1701" cy="12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2537" name="Picture 8" descr="Spinal-Cord0016"/>
            <p:cNvPicPr>
              <a:picLocks noChangeAspect="1" noChangeArrowheads="1"/>
            </p:cNvPicPr>
            <p:nvPr/>
          </p:nvPicPr>
          <p:blipFill>
            <a:blip r:embed="rId4">
              <a:lum bright="24000" contrast="42000"/>
              <a:extLst>
                <a:ext uri="{28A0092B-C50C-407E-A947-70E740481C1C}">
                  <a14:useLocalDpi xmlns:a14="http://schemas.microsoft.com/office/drawing/2010/main" val="0"/>
                </a:ext>
              </a:extLst>
            </a:blip>
            <a:srcRect/>
            <a:stretch>
              <a:fillRect/>
            </a:stretch>
          </p:blipFill>
          <p:spPr bwMode="auto">
            <a:xfrm>
              <a:off x="2041" y="929"/>
              <a:ext cx="1701" cy="127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2538" name="Picture 9" descr="Spinal-Cord00013"/>
            <p:cNvPicPr>
              <a:picLocks noChangeAspect="1" noChangeArrowheads="1"/>
            </p:cNvPicPr>
            <p:nvPr/>
          </p:nvPicPr>
          <p:blipFill>
            <a:blip r:embed="rId3">
              <a:lum bright="42000" contrast="66000"/>
              <a:extLst>
                <a:ext uri="{28A0092B-C50C-407E-A947-70E740481C1C}">
                  <a14:useLocalDpi xmlns:a14="http://schemas.microsoft.com/office/drawing/2010/main" val="0"/>
                </a:ext>
              </a:extLst>
            </a:blip>
            <a:srcRect/>
            <a:stretch>
              <a:fillRect/>
            </a:stretch>
          </p:blipFill>
          <p:spPr bwMode="auto">
            <a:xfrm>
              <a:off x="340" y="929"/>
              <a:ext cx="1701" cy="1276"/>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2539" name="Picture 10" descr="Spinal-Cord0016"/>
            <p:cNvPicPr>
              <a:picLocks noChangeAspect="1" noChangeArrowheads="1"/>
            </p:cNvPicPr>
            <p:nvPr/>
          </p:nvPicPr>
          <p:blipFill>
            <a:blip r:embed="rId4">
              <a:lum bright="36000" contrast="54000"/>
              <a:extLst>
                <a:ext uri="{28A0092B-C50C-407E-A947-70E740481C1C}">
                  <a14:useLocalDpi xmlns:a14="http://schemas.microsoft.com/office/drawing/2010/main" val="0"/>
                </a:ext>
              </a:extLst>
            </a:blip>
            <a:srcRect/>
            <a:stretch>
              <a:fillRect/>
            </a:stretch>
          </p:blipFill>
          <p:spPr bwMode="auto">
            <a:xfrm>
              <a:off x="2041" y="929"/>
              <a:ext cx="1701" cy="1276"/>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23555"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23556" name="Rectangle 5"/>
          <p:cNvSpPr>
            <a:spLocks noChangeArrowheads="1"/>
          </p:cNvSpPr>
          <p:nvPr/>
        </p:nvSpPr>
        <p:spPr bwMode="auto">
          <a:xfrm>
            <a:off x="1763713" y="709613"/>
            <a:ext cx="5329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u="sng">
                <a:solidFill>
                  <a:srgbClr val="542A00"/>
                </a:solidFill>
                <a:ea typeface="黑体" panose="02010609060101010101" pitchFamily="49" charset="-122"/>
              </a:rPr>
              <a:t>脊髓的内部结构</a:t>
            </a:r>
            <a:r>
              <a:rPr lang="en-US" altLang="zh-CN" sz="2800" b="1" u="sng">
                <a:solidFill>
                  <a:srgbClr val="542A00"/>
                </a:solidFill>
                <a:ea typeface="黑体" panose="02010609060101010101" pitchFamily="49" charset="-122"/>
              </a:rPr>
              <a:t>-</a:t>
            </a:r>
            <a:r>
              <a:rPr lang="zh-CN" altLang="en-US" sz="2800" b="1" u="sng">
                <a:solidFill>
                  <a:srgbClr val="542A00"/>
                </a:solidFill>
                <a:ea typeface="黑体" panose="02010609060101010101" pitchFamily="49" charset="-122"/>
              </a:rPr>
              <a:t>白质</a:t>
            </a:r>
            <a:endParaRPr lang="en-US" altLang="zh-CN" sz="2800" b="1" u="sng">
              <a:solidFill>
                <a:srgbClr val="542A00"/>
              </a:solidFill>
              <a:ea typeface="黑体" panose="02010609060101010101" pitchFamily="49" charset="-122"/>
            </a:endParaRPr>
          </a:p>
        </p:txBody>
      </p:sp>
      <p:pic>
        <p:nvPicPr>
          <p:cNvPr id="23557" name="Picture 6" descr="图8-3-3：脊髓白质内纤维束的示意图-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1228725"/>
            <a:ext cx="8140700" cy="481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24579"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24580" name="Rectangle 5"/>
          <p:cNvSpPr>
            <a:spLocks noChangeArrowheads="1"/>
          </p:cNvSpPr>
          <p:nvPr/>
        </p:nvSpPr>
        <p:spPr bwMode="auto">
          <a:xfrm>
            <a:off x="1547813" y="1916113"/>
            <a:ext cx="5543550"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b="1"/>
              <a:t>第四节 神经节</a:t>
            </a:r>
          </a:p>
          <a:p>
            <a:pPr algn="ctr" eaLnBrk="1" hangingPunct="1">
              <a:spcBef>
                <a:spcPct val="0"/>
              </a:spcBef>
              <a:buFontTx/>
              <a:buNone/>
            </a:pPr>
            <a:endParaRPr lang="en-US" altLang="zh-CN" sz="4000"/>
          </a:p>
          <a:p>
            <a:pPr algn="ctr" eaLnBrk="1" hangingPunct="1">
              <a:spcBef>
                <a:spcPct val="0"/>
              </a:spcBef>
              <a:buFontTx/>
              <a:buNone/>
            </a:pPr>
            <a:r>
              <a:rPr lang="en-US" altLang="zh-CN" sz="3600" b="1"/>
              <a:t>ganglion</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5123"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5124" name="Text Box 4"/>
          <p:cNvSpPr txBox="1">
            <a:spLocks noChangeArrowheads="1"/>
          </p:cNvSpPr>
          <p:nvPr/>
        </p:nvSpPr>
        <p:spPr bwMode="auto">
          <a:xfrm>
            <a:off x="900113" y="765175"/>
            <a:ext cx="7704137" cy="167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b="1">
                <a:latin typeface="黑体" panose="02010609060101010101" pitchFamily="49" charset="-122"/>
                <a:ea typeface="黑体" panose="02010609060101010101" pitchFamily="49" charset="-122"/>
              </a:rPr>
              <a:t>第一节   大脑皮质</a:t>
            </a:r>
          </a:p>
          <a:p>
            <a:pPr algn="ctr" eaLnBrk="1" hangingPunct="1">
              <a:spcBef>
                <a:spcPct val="0"/>
              </a:spcBef>
              <a:buFontTx/>
              <a:buNone/>
            </a:pPr>
            <a:endParaRPr lang="zh-CN" altLang="en-US" sz="3600">
              <a:latin typeface="黑体" panose="02010609060101010101" pitchFamily="49" charset="-122"/>
              <a:ea typeface="黑体" panose="02010609060101010101" pitchFamily="49" charset="-122"/>
            </a:endParaRPr>
          </a:p>
          <a:p>
            <a:pPr algn="ctr" eaLnBrk="1" hangingPunct="1">
              <a:spcBef>
                <a:spcPct val="0"/>
              </a:spcBef>
              <a:buFontTx/>
              <a:buNone/>
            </a:pPr>
            <a:r>
              <a:rPr lang="en-US" altLang="zh-CN" b="1"/>
              <a:t>Cerebral  Cortex</a:t>
            </a:r>
            <a:r>
              <a:rPr lang="en-US" altLang="zh-CN" sz="1800">
                <a:latin typeface="黑体" panose="02010609060101010101" pitchFamily="49" charset="-122"/>
                <a:ea typeface="黑体" panose="02010609060101010101" pitchFamily="49" charset="-122"/>
              </a:rPr>
              <a:t> </a:t>
            </a:r>
            <a:endParaRPr lang="zh-CN" altLang="en-US" sz="1800">
              <a:latin typeface="黑体" panose="02010609060101010101" pitchFamily="49" charset="-122"/>
              <a:ea typeface="黑体" panose="02010609060101010101" pitchFamily="49" charset="-122"/>
            </a:endParaRPr>
          </a:p>
        </p:txBody>
      </p:sp>
      <p:pic>
        <p:nvPicPr>
          <p:cNvPr id="5125" name="Picture 5" descr="cort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2801938"/>
            <a:ext cx="4608513" cy="327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6" descr="CerebralCorte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625" y="2932113"/>
            <a:ext cx="3436938" cy="314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Line 7"/>
          <p:cNvSpPr>
            <a:spLocks noChangeShapeType="1"/>
          </p:cNvSpPr>
          <p:nvPr/>
        </p:nvSpPr>
        <p:spPr bwMode="auto">
          <a:xfrm>
            <a:off x="5940425" y="3500438"/>
            <a:ext cx="71438" cy="28892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8" name="Line 8"/>
          <p:cNvSpPr>
            <a:spLocks noChangeShapeType="1"/>
          </p:cNvSpPr>
          <p:nvPr/>
        </p:nvSpPr>
        <p:spPr bwMode="auto">
          <a:xfrm>
            <a:off x="6588125" y="3068638"/>
            <a:ext cx="876300" cy="215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25603"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25604" name="Text Box 4"/>
          <p:cNvSpPr txBox="1">
            <a:spLocks noChangeArrowheads="1"/>
          </p:cNvSpPr>
          <p:nvPr/>
        </p:nvSpPr>
        <p:spPr bwMode="auto">
          <a:xfrm>
            <a:off x="323850" y="620713"/>
            <a:ext cx="8640763" cy="393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1800"/>
              <a:t>人体绝大部分神经元的胞体均位于中枢神经系统的灰质内，只有少量神经元胞体位于周围神经系统，它们聚集成团称为</a:t>
            </a:r>
            <a:r>
              <a:rPr lang="zh-CN" altLang="en-US" sz="1800" b="1" u="sng">
                <a:solidFill>
                  <a:srgbClr val="000099"/>
                </a:solidFill>
              </a:rPr>
              <a:t>神经节（</a:t>
            </a:r>
            <a:r>
              <a:rPr lang="en-US" altLang="zh-CN" sz="1800" b="1" u="sng">
                <a:solidFill>
                  <a:srgbClr val="000099"/>
                </a:solidFill>
              </a:rPr>
              <a:t>ganglion </a:t>
            </a:r>
            <a:r>
              <a:rPr lang="zh-CN" altLang="en-US" sz="1800" b="1" u="sng">
                <a:solidFill>
                  <a:srgbClr val="000099"/>
                </a:solidFill>
              </a:rPr>
              <a:t>）</a:t>
            </a:r>
            <a:r>
              <a:rPr lang="zh-CN" altLang="en-US" sz="1800"/>
              <a:t>。</a:t>
            </a:r>
          </a:p>
          <a:p>
            <a:pPr eaLnBrk="1" hangingPunct="1">
              <a:spcBef>
                <a:spcPct val="0"/>
              </a:spcBef>
              <a:buFontTx/>
              <a:buNone/>
            </a:pPr>
            <a:endParaRPr lang="zh-CN" altLang="en-US" sz="1800"/>
          </a:p>
          <a:p>
            <a:pPr eaLnBrk="1" hangingPunct="1">
              <a:spcBef>
                <a:spcPct val="0"/>
              </a:spcBef>
              <a:buFontTx/>
              <a:buNone/>
            </a:pPr>
            <a:r>
              <a:rPr lang="en-US" altLang="zh-CN" sz="1800" b="1" u="sng">
                <a:solidFill>
                  <a:srgbClr val="000099"/>
                </a:solidFill>
              </a:rPr>
              <a:t>1</a:t>
            </a:r>
            <a:r>
              <a:rPr lang="zh-CN" altLang="en-US" sz="1800" b="1" u="sng">
                <a:solidFill>
                  <a:srgbClr val="000099"/>
                </a:solidFill>
              </a:rPr>
              <a:t>．脊神经节</a:t>
            </a:r>
            <a:r>
              <a:rPr lang="zh-CN" altLang="en-US" sz="1800"/>
              <a:t> </a:t>
            </a:r>
            <a:r>
              <a:rPr lang="en-US" altLang="zh-CN" sz="1800"/>
              <a:t>: </a:t>
            </a:r>
            <a:r>
              <a:rPr lang="zh-CN" altLang="en-US" sz="1800"/>
              <a:t>连于</a:t>
            </a:r>
            <a:r>
              <a:rPr lang="en-US" altLang="zh-CN" sz="1800"/>
              <a:t>31</a:t>
            </a:r>
            <a:r>
              <a:rPr lang="zh-CN" altLang="en-US" sz="1800"/>
              <a:t>对脊神经的后根，含假单极神经元，神经元胞体多呈圆形。神经元胞体及其附近盘曲的轴突外面有一层卫星细胞包裹</a:t>
            </a:r>
          </a:p>
          <a:p>
            <a:pPr eaLnBrk="1" hangingPunct="1">
              <a:spcBef>
                <a:spcPct val="0"/>
              </a:spcBef>
              <a:buFontTx/>
              <a:buNone/>
            </a:pPr>
            <a:r>
              <a:rPr lang="en-US" altLang="zh-CN" sz="1800" b="1" u="sng">
                <a:solidFill>
                  <a:srgbClr val="000099"/>
                </a:solidFill>
              </a:rPr>
              <a:t>2</a:t>
            </a:r>
            <a:r>
              <a:rPr lang="zh-CN" altLang="en-US" sz="1800" b="1" u="sng">
                <a:solidFill>
                  <a:srgbClr val="000099"/>
                </a:solidFill>
              </a:rPr>
              <a:t>．脑神经节</a:t>
            </a:r>
            <a:r>
              <a:rPr lang="en-US" altLang="zh-CN" sz="1800"/>
              <a:t>: </a:t>
            </a:r>
            <a:r>
              <a:rPr lang="zh-CN" altLang="en-US" sz="1800"/>
              <a:t>连于三叉神经、面神经、前庭蜗神经、舌咽神经的主干。与前庭蜗神经相连的前庭神经节和蜗神经节内分布的是双极神经元，其它脑神经节内为假单极神经元。</a:t>
            </a:r>
          </a:p>
          <a:p>
            <a:pPr eaLnBrk="1" hangingPunct="1">
              <a:spcBef>
                <a:spcPct val="0"/>
              </a:spcBef>
              <a:buFontTx/>
              <a:buNone/>
            </a:pPr>
            <a:r>
              <a:rPr lang="en-US" altLang="zh-CN" sz="1800" b="1" u="sng">
                <a:solidFill>
                  <a:srgbClr val="000099"/>
                </a:solidFill>
              </a:rPr>
              <a:t>3</a:t>
            </a:r>
            <a:r>
              <a:rPr lang="zh-CN" altLang="en-US" sz="1800" b="1" u="sng">
                <a:solidFill>
                  <a:srgbClr val="000099"/>
                </a:solidFill>
              </a:rPr>
              <a:t>．自主神经节</a:t>
            </a:r>
            <a:r>
              <a:rPr lang="zh-CN" altLang="en-US" sz="1800"/>
              <a:t>，内含多极运动神经元，可分为交感神经节和副交感神经节。交感神经节位于脊柱两旁及前方，副交感神经节则位于器官附近或器官内。</a:t>
            </a:r>
          </a:p>
          <a:p>
            <a:pPr eaLnBrk="1" hangingPunct="1">
              <a:spcBef>
                <a:spcPct val="0"/>
              </a:spcBef>
              <a:buFontTx/>
              <a:buNone/>
            </a:pPr>
            <a:endParaRPr lang="zh-CN" altLang="en-US" sz="1800"/>
          </a:p>
          <a:p>
            <a:pPr eaLnBrk="1" hangingPunct="1">
              <a:spcBef>
                <a:spcPct val="0"/>
              </a:spcBef>
            </a:pPr>
            <a:r>
              <a:rPr lang="zh-CN" altLang="en-US" sz="1800"/>
              <a:t>脊神经节和脑神经节为感觉神经节，将人体各部位的感觉神经冲动传递到中枢神经系统。自主神经节属于运动神经节，与内脏运动有关。</a:t>
            </a:r>
          </a:p>
          <a:p>
            <a:pPr eaLnBrk="1" hangingPunct="1">
              <a:spcBef>
                <a:spcPct val="0"/>
              </a:spcBef>
              <a:buFontTx/>
              <a:buNone/>
            </a:pPr>
            <a:endParaRPr lang="zh-CN" altLang="en-US" sz="1800"/>
          </a:p>
        </p:txBody>
      </p:sp>
      <p:grpSp>
        <p:nvGrpSpPr>
          <p:cNvPr id="25605" name="Group 10"/>
          <p:cNvGrpSpPr>
            <a:grpSpLocks/>
          </p:cNvGrpSpPr>
          <p:nvPr/>
        </p:nvGrpSpPr>
        <p:grpSpPr bwMode="auto">
          <a:xfrm>
            <a:off x="323850" y="4438650"/>
            <a:ext cx="8623300" cy="2446338"/>
            <a:chOff x="204" y="2796"/>
            <a:chExt cx="5432" cy="1541"/>
          </a:xfrm>
        </p:grpSpPr>
        <p:pic>
          <p:nvPicPr>
            <p:cNvPr id="25606" name="Picture 6" descr="rat-FIG4-NFL-11182010_P14-DRG-FIG4-NF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 y="2796"/>
              <a:ext cx="1822"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7" descr="spiral ganglion000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 y="2796"/>
              <a:ext cx="1814"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8" name="Picture 8" descr="automatic ganglion0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3" y="2796"/>
              <a:ext cx="1813"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9" name="Text Box 9"/>
            <p:cNvSpPr txBox="1">
              <a:spLocks noChangeArrowheads="1"/>
            </p:cNvSpPr>
            <p:nvPr/>
          </p:nvSpPr>
          <p:spPr bwMode="auto">
            <a:xfrm>
              <a:off x="724" y="4125"/>
              <a:ext cx="432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b="1">
                  <a:latin typeface="微软雅黑" panose="020B0503020204020204" pitchFamily="34" charset="-122"/>
                  <a:ea typeface="微软雅黑" panose="020B0503020204020204" pitchFamily="34" charset="-122"/>
                </a:rPr>
                <a:t>脊神经节                                     蜗神经节                              自主神经节</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26627"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26628" name="Rectangle 4"/>
          <p:cNvSpPr>
            <a:spLocks noChangeArrowheads="1"/>
          </p:cNvSpPr>
          <p:nvPr/>
        </p:nvSpPr>
        <p:spPr bwMode="auto">
          <a:xfrm>
            <a:off x="179388" y="2133600"/>
            <a:ext cx="8713787" cy="179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4000" b="1"/>
              <a:t>第五节  脑脊膜和血</a:t>
            </a:r>
            <a:r>
              <a:rPr lang="en-US" altLang="zh-CN" sz="4000" b="1"/>
              <a:t>-</a:t>
            </a:r>
            <a:r>
              <a:rPr lang="zh-CN" altLang="en-US" sz="4000" b="1"/>
              <a:t>脑屏障</a:t>
            </a:r>
          </a:p>
          <a:p>
            <a:pPr algn="ctr">
              <a:spcBef>
                <a:spcPct val="0"/>
              </a:spcBef>
              <a:buFontTx/>
              <a:buNone/>
            </a:pPr>
            <a:endParaRPr lang="zh-CN" altLang="en-US" sz="4000" b="1"/>
          </a:p>
          <a:p>
            <a:pPr algn="ctr">
              <a:spcBef>
                <a:spcPct val="0"/>
              </a:spcBef>
              <a:buFontTx/>
              <a:buNone/>
            </a:pPr>
            <a:r>
              <a:rPr lang="en-US" altLang="zh-CN" b="1"/>
              <a:t>Meninges  &amp; </a:t>
            </a:r>
            <a:r>
              <a:rPr lang="zh-CN" altLang="en-US" b="1"/>
              <a:t> </a:t>
            </a:r>
            <a:r>
              <a:rPr lang="en-US" altLang="zh-CN" b="1"/>
              <a:t>blood-brain barrier</a:t>
            </a:r>
            <a:r>
              <a:rPr lang="en-US" altLang="zh-CN" sz="2000"/>
              <a:t> </a:t>
            </a:r>
            <a:endParaRPr lang="zh-CN" altLang="en-US" sz="20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27651"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27652" name="Rectangle 6"/>
          <p:cNvSpPr>
            <a:spLocks noChangeArrowheads="1"/>
          </p:cNvSpPr>
          <p:nvPr/>
        </p:nvSpPr>
        <p:spPr bwMode="auto">
          <a:xfrm>
            <a:off x="250825" y="1092200"/>
            <a:ext cx="864235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Times New Roman" panose="02020603050405020304" pitchFamily="18" charset="0"/>
                <a:cs typeface="Times New Roman" panose="02020603050405020304" pitchFamily="18" charset="0"/>
              </a:rPr>
              <a:t> </a:t>
            </a:r>
          </a:p>
          <a:p>
            <a:pPr>
              <a:spcBef>
                <a:spcPct val="0"/>
              </a:spcBef>
              <a:buFontTx/>
              <a:buNone/>
            </a:pPr>
            <a:r>
              <a:rPr lang="zh-CN" altLang="en-US" sz="2000">
                <a:latin typeface="Times New Roman" panose="02020603050405020304" pitchFamily="18" charset="0"/>
                <a:cs typeface="Times New Roman" panose="02020603050405020304" pitchFamily="18" charset="0"/>
              </a:rPr>
              <a:t>   脊髓和脑位于骨性的椎管和颅腔内，两者之间有三层被膜，即</a:t>
            </a:r>
            <a:r>
              <a:rPr lang="zh-CN" altLang="en-US" sz="2000" b="1" u="sng">
                <a:solidFill>
                  <a:srgbClr val="000099"/>
                </a:solidFill>
                <a:cs typeface="Times New Roman" panose="02020603050405020304" pitchFamily="18" charset="0"/>
              </a:rPr>
              <a:t>脑脊膜</a:t>
            </a:r>
            <a:r>
              <a:rPr lang="zh-CN" altLang="en-US" sz="2000">
                <a:latin typeface="Times New Roman" panose="02020603050405020304" pitchFamily="18" charset="0"/>
                <a:cs typeface="Times New Roman" panose="02020603050405020304" pitchFamily="18" charset="0"/>
              </a:rPr>
              <a:t>。它们由外向内分别是</a:t>
            </a:r>
            <a:r>
              <a:rPr lang="zh-CN" altLang="en-US" sz="2000" b="1" u="sng">
                <a:solidFill>
                  <a:srgbClr val="000099"/>
                </a:solidFill>
                <a:cs typeface="Times New Roman" panose="02020603050405020304" pitchFamily="18" charset="0"/>
              </a:rPr>
              <a:t>硬膜</a:t>
            </a:r>
            <a:r>
              <a:rPr lang="zh-CN" altLang="en-US" sz="2000">
                <a:latin typeface="Times New Roman" panose="02020603050405020304" pitchFamily="18" charset="0"/>
                <a:cs typeface="Times New Roman" panose="02020603050405020304" pitchFamily="18" charset="0"/>
              </a:rPr>
              <a:t>、</a:t>
            </a:r>
            <a:r>
              <a:rPr lang="zh-CN" altLang="en-US" sz="2000" b="1" u="sng">
                <a:solidFill>
                  <a:srgbClr val="000099"/>
                </a:solidFill>
                <a:cs typeface="Times New Roman" panose="02020603050405020304" pitchFamily="18" charset="0"/>
              </a:rPr>
              <a:t>蛛网膜</a:t>
            </a:r>
            <a:r>
              <a:rPr lang="zh-CN" altLang="en-US" sz="2000">
                <a:latin typeface="Times New Roman" panose="02020603050405020304" pitchFamily="18" charset="0"/>
                <a:cs typeface="Times New Roman" panose="02020603050405020304" pitchFamily="18" charset="0"/>
              </a:rPr>
              <a:t>和</a:t>
            </a:r>
            <a:r>
              <a:rPr lang="zh-CN" altLang="en-US" sz="2000" b="1" u="sng">
                <a:solidFill>
                  <a:srgbClr val="000099"/>
                </a:solidFill>
                <a:cs typeface="Times New Roman" panose="02020603050405020304" pitchFamily="18" charset="0"/>
              </a:rPr>
              <a:t>软膜</a:t>
            </a:r>
            <a:r>
              <a:rPr lang="zh-CN" altLang="en-US" sz="2000">
                <a:latin typeface="Times New Roman" panose="02020603050405020304" pitchFamily="18" charset="0"/>
                <a:cs typeface="Times New Roman" panose="02020603050405020304" pitchFamily="18" charset="0"/>
              </a:rPr>
              <a:t>，对脑和脊髓具有保护和支持作用。</a:t>
            </a:r>
            <a:r>
              <a:rPr lang="zh-CN" altLang="en-US" sz="2000"/>
              <a:t> </a:t>
            </a:r>
          </a:p>
          <a:p>
            <a:pPr>
              <a:spcBef>
                <a:spcPct val="0"/>
              </a:spcBef>
              <a:buFontTx/>
              <a:buNone/>
            </a:pPr>
            <a:endParaRPr lang="zh-CN" altLang="en-US" sz="2000"/>
          </a:p>
        </p:txBody>
      </p:sp>
      <p:sp>
        <p:nvSpPr>
          <p:cNvPr id="27653" name="Rectangle 9"/>
          <p:cNvSpPr>
            <a:spLocks noChangeArrowheads="1"/>
          </p:cNvSpPr>
          <p:nvPr/>
        </p:nvSpPr>
        <p:spPr bwMode="auto">
          <a:xfrm>
            <a:off x="2859088" y="728663"/>
            <a:ext cx="3944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u="sng">
                <a:solidFill>
                  <a:srgbClr val="542A00"/>
                </a:solidFill>
                <a:ea typeface="黑体" panose="02010609060101010101" pitchFamily="49" charset="-122"/>
              </a:rPr>
              <a:t>脑脊膜（ </a:t>
            </a:r>
            <a:r>
              <a:rPr lang="en-US" altLang="zh-CN" sz="2800" b="1" u="sng">
                <a:solidFill>
                  <a:srgbClr val="542A00"/>
                </a:solidFill>
                <a:ea typeface="黑体" panose="02010609060101010101" pitchFamily="49" charset="-122"/>
              </a:rPr>
              <a:t>Meninges</a:t>
            </a:r>
            <a:r>
              <a:rPr lang="zh-CN" altLang="en-US" sz="2800" b="1" u="sng">
                <a:solidFill>
                  <a:srgbClr val="542A00"/>
                </a:solidFill>
                <a:ea typeface="黑体" panose="02010609060101010101" pitchFamily="49" charset="-122"/>
              </a:rPr>
              <a:t>）</a:t>
            </a:r>
          </a:p>
        </p:txBody>
      </p:sp>
      <p:pic>
        <p:nvPicPr>
          <p:cNvPr id="27654" name="Picture 10" descr="图8-5-1：脑脊膜示意图-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565400"/>
            <a:ext cx="4176713" cy="300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5" name="Picture 12" descr="图8-5-2：脊髓的被膜示意图-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4050" y="2460625"/>
            <a:ext cx="457200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28675"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28676" name="Text Box 5"/>
          <p:cNvSpPr txBox="1">
            <a:spLocks noChangeArrowheads="1"/>
          </p:cNvSpPr>
          <p:nvPr/>
        </p:nvSpPr>
        <p:spPr bwMode="auto">
          <a:xfrm>
            <a:off x="250825" y="765175"/>
            <a:ext cx="8712200" cy="5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b="1" u="sng">
                <a:solidFill>
                  <a:srgbClr val="000099"/>
                </a:solidFill>
                <a:cs typeface="Times New Roman" panose="02020603050405020304" pitchFamily="18" charset="0"/>
              </a:rPr>
              <a:t>1</a:t>
            </a:r>
            <a:r>
              <a:rPr lang="zh-CN" altLang="en-US" sz="2000" b="1" u="sng">
                <a:solidFill>
                  <a:srgbClr val="000099"/>
                </a:solidFill>
                <a:cs typeface="Times New Roman" panose="02020603050405020304" pitchFamily="18" charset="0"/>
              </a:rPr>
              <a:t>．硬膜（</a:t>
            </a:r>
            <a:r>
              <a:rPr lang="en-US" altLang="zh-CN" sz="2000" b="1" u="sng">
                <a:solidFill>
                  <a:srgbClr val="000099"/>
                </a:solidFill>
                <a:cs typeface="Times New Roman" panose="02020603050405020304" pitchFamily="18" charset="0"/>
              </a:rPr>
              <a:t>dura mater </a:t>
            </a:r>
            <a:r>
              <a:rPr lang="zh-CN" altLang="en-US" sz="2000" b="1" u="sng">
                <a:solidFill>
                  <a:srgbClr val="000099"/>
                </a:solidFill>
                <a:cs typeface="Times New Roman" panose="02020603050405020304" pitchFamily="18" charset="0"/>
              </a:rPr>
              <a:t>）</a:t>
            </a:r>
            <a:r>
              <a:rPr lang="zh-CN" altLang="en-US" sz="1800" b="1"/>
              <a:t>由致密结缔组织构成，厚而坚韧。包裹在脊髓和脑外面的分别称为硬脊膜和硬脑膜。</a:t>
            </a:r>
          </a:p>
          <a:p>
            <a:pPr eaLnBrk="1" hangingPunct="1">
              <a:spcBef>
                <a:spcPct val="0"/>
              </a:spcBef>
            </a:pPr>
            <a:r>
              <a:rPr lang="zh-CN" altLang="en-US" sz="1800" b="1" u="sng">
                <a:solidFill>
                  <a:srgbClr val="000099"/>
                </a:solidFill>
                <a:cs typeface="Times New Roman" panose="02020603050405020304" pitchFamily="18" charset="0"/>
              </a:rPr>
              <a:t>硬脊膜</a:t>
            </a:r>
            <a:r>
              <a:rPr lang="zh-CN" altLang="en-US" sz="1800" b="1">
                <a:solidFill>
                  <a:srgbClr val="AB118A"/>
                </a:solidFill>
              </a:rPr>
              <a:t>只有一层，它与椎管内面的骨膜之间有疏松的</a:t>
            </a:r>
            <a:r>
              <a:rPr lang="zh-CN" altLang="en-US" sz="1800" b="1" u="sng">
                <a:solidFill>
                  <a:srgbClr val="000099"/>
                </a:solidFill>
                <a:cs typeface="Times New Roman" panose="02020603050405020304" pitchFamily="18" charset="0"/>
              </a:rPr>
              <a:t>硬膜外隙（</a:t>
            </a:r>
            <a:r>
              <a:rPr lang="en-US" altLang="zh-CN" sz="1800" b="1" u="sng">
                <a:solidFill>
                  <a:srgbClr val="000099"/>
                </a:solidFill>
                <a:cs typeface="Times New Roman" panose="02020603050405020304" pitchFamily="18" charset="0"/>
              </a:rPr>
              <a:t>epidural space </a:t>
            </a:r>
            <a:r>
              <a:rPr lang="zh-CN" altLang="en-US" sz="1800" b="1">
                <a:solidFill>
                  <a:srgbClr val="AB118A"/>
                </a:solidFill>
              </a:rPr>
              <a:t>），内含疏松结缔组织、血管、淋巴管和脊神经根等。临床常将麻醉药物注入硬膜外隙进行硬膜外麻醉。</a:t>
            </a:r>
          </a:p>
          <a:p>
            <a:pPr eaLnBrk="1" hangingPunct="1">
              <a:spcBef>
                <a:spcPct val="0"/>
              </a:spcBef>
            </a:pPr>
            <a:r>
              <a:rPr lang="zh-CN" altLang="en-US" sz="1800" b="1" u="sng">
                <a:solidFill>
                  <a:srgbClr val="000099"/>
                </a:solidFill>
                <a:cs typeface="Times New Roman" panose="02020603050405020304" pitchFamily="18" charset="0"/>
              </a:rPr>
              <a:t>硬脑膜</a:t>
            </a:r>
            <a:r>
              <a:rPr lang="zh-CN" altLang="en-US" sz="1800" b="1">
                <a:solidFill>
                  <a:srgbClr val="AB118A"/>
                </a:solidFill>
              </a:rPr>
              <a:t>具有内外两层。外层紧贴颅骨内壁，兼具骨膜的作用。内层比较坚厚，它不仅包被在脑的外表面，还可褶叠形成若干板状突起，深入到脑的各部之间。</a:t>
            </a:r>
          </a:p>
          <a:p>
            <a:pPr eaLnBrk="1" hangingPunct="1">
              <a:spcBef>
                <a:spcPct val="0"/>
              </a:spcBef>
              <a:buFontTx/>
              <a:buNone/>
            </a:pPr>
            <a:r>
              <a:rPr lang="en-US" altLang="zh-CN" sz="2000" b="1" u="sng">
                <a:solidFill>
                  <a:srgbClr val="000099"/>
                </a:solidFill>
                <a:cs typeface="Times New Roman" panose="02020603050405020304" pitchFamily="18" charset="0"/>
              </a:rPr>
              <a:t>2. </a:t>
            </a:r>
            <a:r>
              <a:rPr lang="zh-CN" altLang="en-US" sz="2000" b="1" u="sng">
                <a:solidFill>
                  <a:srgbClr val="000099"/>
                </a:solidFill>
                <a:cs typeface="Times New Roman" panose="02020603050405020304" pitchFamily="18" charset="0"/>
              </a:rPr>
              <a:t>蛛网膜（</a:t>
            </a:r>
            <a:r>
              <a:rPr lang="en-US" altLang="zh-CN" sz="2000" b="1" u="sng">
                <a:solidFill>
                  <a:srgbClr val="000099"/>
                </a:solidFill>
                <a:cs typeface="Times New Roman" panose="02020603050405020304" pitchFamily="18" charset="0"/>
              </a:rPr>
              <a:t>arachnoid </a:t>
            </a:r>
            <a:r>
              <a:rPr lang="zh-CN" altLang="en-US" sz="2000" b="1" u="sng">
                <a:solidFill>
                  <a:srgbClr val="000099"/>
                </a:solidFill>
                <a:cs typeface="Times New Roman" panose="02020603050405020304" pitchFamily="18" charset="0"/>
              </a:rPr>
              <a:t>）</a:t>
            </a:r>
            <a:r>
              <a:rPr lang="zh-CN" altLang="en-US" sz="1800" b="1"/>
              <a:t>位于硬膜和软膜之间。蛛网膜在近硬膜一侧为薄层结缔组织。</a:t>
            </a:r>
          </a:p>
          <a:p>
            <a:pPr eaLnBrk="1" hangingPunct="1">
              <a:spcBef>
                <a:spcPct val="0"/>
              </a:spcBef>
            </a:pPr>
            <a:r>
              <a:rPr lang="zh-CN" altLang="en-US" sz="1800" b="1">
                <a:solidFill>
                  <a:srgbClr val="AB118A"/>
                </a:solidFill>
              </a:rPr>
              <a:t>蛛网膜与硬膜之间有潜在的腔隙，称</a:t>
            </a:r>
            <a:r>
              <a:rPr lang="zh-CN" altLang="en-US" sz="1800" b="1" u="sng">
                <a:solidFill>
                  <a:srgbClr val="000099"/>
                </a:solidFill>
                <a:cs typeface="Times New Roman" panose="02020603050405020304" pitchFamily="18" charset="0"/>
              </a:rPr>
              <a:t>硬膜下隙</a:t>
            </a:r>
            <a:r>
              <a:rPr lang="en-US" altLang="zh-CN" sz="1800" b="1" u="sng">
                <a:solidFill>
                  <a:srgbClr val="000099"/>
                </a:solidFill>
                <a:cs typeface="Times New Roman" panose="02020603050405020304" pitchFamily="18" charset="0"/>
              </a:rPr>
              <a:t>(subdural space )</a:t>
            </a:r>
            <a:r>
              <a:rPr lang="zh-CN" altLang="en-US" sz="1800" b="1">
                <a:solidFill>
                  <a:srgbClr val="AB118A"/>
                </a:solidFill>
              </a:rPr>
              <a:t>。</a:t>
            </a:r>
          </a:p>
          <a:p>
            <a:pPr eaLnBrk="1" hangingPunct="1">
              <a:spcBef>
                <a:spcPct val="0"/>
              </a:spcBef>
            </a:pPr>
            <a:r>
              <a:rPr lang="zh-CN" altLang="en-US" sz="1800" b="1">
                <a:solidFill>
                  <a:srgbClr val="AB118A"/>
                </a:solidFill>
              </a:rPr>
              <a:t>蛛网膜与软膜之间有一宽阔的腔隙，称</a:t>
            </a:r>
            <a:r>
              <a:rPr lang="zh-CN" altLang="en-US" sz="1800" b="1" u="sng">
                <a:solidFill>
                  <a:srgbClr val="000099"/>
                </a:solidFill>
                <a:cs typeface="Times New Roman" panose="02020603050405020304" pitchFamily="18" charset="0"/>
              </a:rPr>
              <a:t>蛛网膜下隙</a:t>
            </a:r>
            <a:r>
              <a:rPr lang="en-US" altLang="zh-CN" sz="1800" b="1" u="sng">
                <a:solidFill>
                  <a:srgbClr val="000099"/>
                </a:solidFill>
                <a:cs typeface="Times New Roman" panose="02020603050405020304" pitchFamily="18" charset="0"/>
              </a:rPr>
              <a:t>(subarachnoidal space )</a:t>
            </a:r>
            <a:r>
              <a:rPr lang="zh-CN" altLang="en-US" sz="1800" b="1">
                <a:solidFill>
                  <a:srgbClr val="AB118A"/>
                </a:solidFill>
              </a:rPr>
              <a:t>。</a:t>
            </a:r>
          </a:p>
          <a:p>
            <a:pPr eaLnBrk="1" hangingPunct="1">
              <a:spcBef>
                <a:spcPct val="0"/>
              </a:spcBef>
            </a:pPr>
            <a:r>
              <a:rPr lang="zh-CN" altLang="en-US" sz="1800" b="1">
                <a:solidFill>
                  <a:srgbClr val="AB118A"/>
                </a:solidFill>
              </a:rPr>
              <a:t>蛛网膜的结缔组织纤维形成许多小梁与软膜相连，小梁在蛛网膜下隙内分支形成蛛网状结构。蛛网膜下隙内充满清亮的脑脊液。</a:t>
            </a:r>
          </a:p>
          <a:p>
            <a:pPr eaLnBrk="1" hangingPunct="1">
              <a:spcBef>
                <a:spcPct val="0"/>
              </a:spcBef>
              <a:buFontTx/>
              <a:buNone/>
            </a:pPr>
            <a:r>
              <a:rPr lang="en-US" altLang="zh-CN" sz="2000" b="1" u="sng">
                <a:solidFill>
                  <a:srgbClr val="000099"/>
                </a:solidFill>
                <a:cs typeface="Times New Roman" panose="02020603050405020304" pitchFamily="18" charset="0"/>
              </a:rPr>
              <a:t>3. </a:t>
            </a:r>
            <a:r>
              <a:rPr lang="zh-CN" altLang="en-US" sz="2000" b="1" u="sng">
                <a:solidFill>
                  <a:srgbClr val="000099"/>
                </a:solidFill>
                <a:cs typeface="Times New Roman" panose="02020603050405020304" pitchFamily="18" charset="0"/>
              </a:rPr>
              <a:t>软膜（</a:t>
            </a:r>
            <a:r>
              <a:rPr lang="en-US" altLang="zh-CN" sz="2000" b="1" u="sng">
                <a:solidFill>
                  <a:srgbClr val="000099"/>
                </a:solidFill>
                <a:cs typeface="Times New Roman" panose="02020603050405020304" pitchFamily="18" charset="0"/>
              </a:rPr>
              <a:t>pia mater </a:t>
            </a:r>
            <a:r>
              <a:rPr lang="zh-CN" altLang="en-US" sz="2000" b="1" u="sng">
                <a:solidFill>
                  <a:srgbClr val="000099"/>
                </a:solidFill>
                <a:cs typeface="Times New Roman" panose="02020603050405020304" pitchFamily="18" charset="0"/>
              </a:rPr>
              <a:t>）</a:t>
            </a:r>
            <a:r>
              <a:rPr lang="zh-CN" altLang="en-US" sz="1800" b="1"/>
              <a:t>是紧贴于脊髓和脑表面的薄层的结缔组织，分为软脊膜和软脑膜。软脊膜和软脑膜均富含血管，并延伸至脊髓和脑的沟裂中。</a:t>
            </a:r>
          </a:p>
          <a:p>
            <a:pPr eaLnBrk="1" hangingPunct="1">
              <a:spcBef>
                <a:spcPct val="0"/>
              </a:spcBef>
            </a:pPr>
            <a:r>
              <a:rPr lang="zh-CN" altLang="en-US" sz="1800" b="1" u="sng">
                <a:solidFill>
                  <a:srgbClr val="000099"/>
                </a:solidFill>
                <a:cs typeface="Times New Roman" panose="02020603050405020304" pitchFamily="18" charset="0"/>
              </a:rPr>
              <a:t>软脊膜</a:t>
            </a:r>
            <a:r>
              <a:rPr lang="zh-CN" altLang="en-US" sz="1800" b="1">
                <a:solidFill>
                  <a:srgbClr val="AB118A"/>
                </a:solidFill>
              </a:rPr>
              <a:t>在脊髓的下端移行为细长的终丝</a:t>
            </a:r>
            <a:r>
              <a:rPr lang="en-US" altLang="zh-CN" sz="1800" b="1">
                <a:solidFill>
                  <a:srgbClr val="AB118A"/>
                </a:solidFill>
              </a:rPr>
              <a:t> </a:t>
            </a:r>
            <a:r>
              <a:rPr lang="zh-CN" altLang="en-US" sz="1800" b="1">
                <a:solidFill>
                  <a:srgbClr val="AB118A"/>
                </a:solidFill>
              </a:rPr>
              <a:t>。</a:t>
            </a:r>
          </a:p>
          <a:p>
            <a:pPr eaLnBrk="1" hangingPunct="1">
              <a:spcBef>
                <a:spcPct val="0"/>
              </a:spcBef>
            </a:pPr>
            <a:r>
              <a:rPr lang="zh-CN" altLang="en-US" sz="1800" b="1" u="sng">
                <a:solidFill>
                  <a:srgbClr val="000099"/>
                </a:solidFill>
                <a:cs typeface="Times New Roman" panose="02020603050405020304" pitchFamily="18" charset="0"/>
              </a:rPr>
              <a:t>软脑膜</a:t>
            </a:r>
            <a:r>
              <a:rPr lang="zh-CN" altLang="en-US" sz="1800" b="1">
                <a:solidFill>
                  <a:srgbClr val="AB118A"/>
                </a:solidFill>
              </a:rPr>
              <a:t>沿沟裂进入到侧脑室、第三脑室和第四脑室内壁。在这些脑室的某些部位软脑膜内的血管反复分支，连同软脑膜和室管膜上皮一起突向脑室内，形成</a:t>
            </a:r>
            <a:r>
              <a:rPr lang="zh-CN" altLang="en-US" sz="1800" b="1" u="sng">
                <a:solidFill>
                  <a:srgbClr val="000099"/>
                </a:solidFill>
                <a:cs typeface="Times New Roman" panose="02020603050405020304" pitchFamily="18" charset="0"/>
              </a:rPr>
              <a:t>脉络丛</a:t>
            </a:r>
            <a:r>
              <a:rPr lang="zh-CN" altLang="en-US" sz="1800" b="1">
                <a:solidFill>
                  <a:srgbClr val="AB118A"/>
                </a:solidFill>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698" name="对象 2"/>
          <p:cNvGraphicFramePr>
            <a:graphicFrameLocks noChangeAspect="1"/>
          </p:cNvGraphicFramePr>
          <p:nvPr/>
        </p:nvGraphicFramePr>
        <p:xfrm>
          <a:off x="1619250" y="333375"/>
          <a:ext cx="4799013" cy="5472113"/>
        </p:xfrm>
        <a:graphic>
          <a:graphicData uri="http://schemas.openxmlformats.org/presentationml/2006/ole">
            <mc:AlternateContent xmlns:mc="http://schemas.openxmlformats.org/markup-compatibility/2006">
              <mc:Choice xmlns:v="urn:schemas-microsoft-com:vml" Requires="v">
                <p:oleObj spid="_x0000_s29700" r:id="rId3" imgW="6730159" imgH="7644444" progId="">
                  <p:embed/>
                </p:oleObj>
              </mc:Choice>
              <mc:Fallback>
                <p:oleObj r:id="rId3" imgW="6730159" imgH="7644444" progId="">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333375"/>
                        <a:ext cx="4799013" cy="547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30723"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30724" name="Text Box 4"/>
          <p:cNvSpPr txBox="1">
            <a:spLocks noChangeArrowheads="1"/>
          </p:cNvSpPr>
          <p:nvPr/>
        </p:nvSpPr>
        <p:spPr bwMode="auto">
          <a:xfrm>
            <a:off x="0" y="1217613"/>
            <a:ext cx="9144000"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 </a:t>
            </a:r>
            <a:r>
              <a:rPr lang="zh-CN" altLang="en-US" sz="2000" b="1">
                <a:solidFill>
                  <a:srgbClr val="000099"/>
                </a:solidFill>
                <a:ea typeface="黑体" panose="02010609060101010101" pitchFamily="49" charset="-122"/>
              </a:rPr>
              <a:t>概念：</a:t>
            </a:r>
            <a:r>
              <a:rPr lang="zh-CN" altLang="en-US" sz="1800"/>
              <a:t> 在血液与中枢神经组织之间的一个滤过性屏障结构。这种屏障最早在脑组织中发现，故习惯性称为血</a:t>
            </a:r>
            <a:r>
              <a:rPr lang="en-US" altLang="zh-CN" sz="1800"/>
              <a:t>-</a:t>
            </a:r>
            <a:r>
              <a:rPr lang="zh-CN" altLang="en-US" sz="1800"/>
              <a:t>脑屏障。</a:t>
            </a:r>
          </a:p>
          <a:p>
            <a:pPr eaLnBrk="1" hangingPunct="1">
              <a:spcBef>
                <a:spcPct val="0"/>
              </a:spcBef>
              <a:buFontTx/>
              <a:buNone/>
            </a:pPr>
            <a:r>
              <a:rPr lang="zh-CN" altLang="en-US" sz="2000" b="1">
                <a:solidFill>
                  <a:srgbClr val="000099"/>
                </a:solidFill>
                <a:ea typeface="黑体" panose="02010609060101010101" pitchFamily="49" charset="-122"/>
              </a:rPr>
              <a:t>组成：</a:t>
            </a:r>
          </a:p>
          <a:p>
            <a:pPr eaLnBrk="1" hangingPunct="1">
              <a:spcBef>
                <a:spcPct val="0"/>
              </a:spcBef>
              <a:buFontTx/>
              <a:buNone/>
            </a:pPr>
            <a:r>
              <a:rPr lang="en-US" altLang="zh-CN" sz="1800" b="1" u="sng">
                <a:solidFill>
                  <a:srgbClr val="0000FF"/>
                </a:solidFill>
              </a:rPr>
              <a:t>1. </a:t>
            </a:r>
            <a:r>
              <a:rPr lang="zh-CN" altLang="en-US" sz="1800" b="1" u="sng">
                <a:solidFill>
                  <a:srgbClr val="0000FF"/>
                </a:solidFill>
              </a:rPr>
              <a:t>连续毛细血管的内皮细胞</a:t>
            </a:r>
            <a:r>
              <a:rPr lang="zh-CN" altLang="en-US" sz="1800"/>
              <a:t>：内皮细胞之间以紧密连接封闭，所以物质要经过时只能通过内皮细胞的胞吞和胞吐进行。</a:t>
            </a:r>
          </a:p>
          <a:p>
            <a:pPr eaLnBrk="1" hangingPunct="1">
              <a:spcBef>
                <a:spcPct val="0"/>
              </a:spcBef>
              <a:buFontTx/>
              <a:buNone/>
            </a:pPr>
            <a:r>
              <a:rPr lang="en-US" altLang="zh-CN" sz="1800" b="1" u="sng">
                <a:solidFill>
                  <a:srgbClr val="0000FF"/>
                </a:solidFill>
              </a:rPr>
              <a:t>2. </a:t>
            </a:r>
            <a:r>
              <a:rPr lang="zh-CN" altLang="en-US" sz="1800" b="1" u="sng">
                <a:solidFill>
                  <a:srgbClr val="0000FF"/>
                </a:solidFill>
              </a:rPr>
              <a:t>基膜：</a:t>
            </a:r>
            <a:r>
              <a:rPr lang="zh-CN" altLang="en-US" sz="1800"/>
              <a:t>位于内皮细胞和星形胶质细胞脚板之间，具有滤过物质的分子筛作用。</a:t>
            </a:r>
          </a:p>
          <a:p>
            <a:pPr eaLnBrk="1" hangingPunct="1">
              <a:spcBef>
                <a:spcPct val="0"/>
              </a:spcBef>
              <a:buFontTx/>
              <a:buNone/>
            </a:pPr>
            <a:r>
              <a:rPr lang="en-US" altLang="zh-CN" sz="1800" b="1" u="sng">
                <a:solidFill>
                  <a:srgbClr val="0000FF"/>
                </a:solidFill>
              </a:rPr>
              <a:t>3. </a:t>
            </a:r>
            <a:r>
              <a:rPr lang="zh-CN" altLang="en-US" sz="1800" b="1" u="sng">
                <a:solidFill>
                  <a:srgbClr val="0000FF"/>
                </a:solidFill>
              </a:rPr>
              <a:t>星形胶质细胞脚板：</a:t>
            </a:r>
            <a:r>
              <a:rPr lang="zh-CN" altLang="en-US" sz="1800"/>
              <a:t>星形胶质细胞的突起末端膨大，形成包裹连续毛细血管外周的神经胶质膜。</a:t>
            </a:r>
          </a:p>
          <a:p>
            <a:pPr eaLnBrk="1" hangingPunct="1">
              <a:spcBef>
                <a:spcPct val="0"/>
              </a:spcBef>
              <a:buFontTx/>
              <a:buNone/>
            </a:pPr>
            <a:r>
              <a:rPr lang="zh-CN" altLang="en-US" sz="2000" b="1">
                <a:solidFill>
                  <a:srgbClr val="000099"/>
                </a:solidFill>
                <a:ea typeface="黑体" panose="02010609060101010101" pitchFamily="49" charset="-122"/>
              </a:rPr>
              <a:t>功能：</a:t>
            </a:r>
            <a:r>
              <a:rPr lang="zh-CN" altLang="en-US" sz="1800"/>
              <a:t>可阻止血液中某些物质进入神经组织，但能选择性让营养物质和代谢产物顺利通过，以维持组织内环境的相对稳定。</a:t>
            </a:r>
          </a:p>
        </p:txBody>
      </p:sp>
      <p:sp>
        <p:nvSpPr>
          <p:cNvPr id="30725" name="Rectangle 5"/>
          <p:cNvSpPr>
            <a:spLocks noChangeArrowheads="1"/>
          </p:cNvSpPr>
          <p:nvPr/>
        </p:nvSpPr>
        <p:spPr bwMode="auto">
          <a:xfrm>
            <a:off x="900113" y="698500"/>
            <a:ext cx="7559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u="sng">
                <a:solidFill>
                  <a:srgbClr val="542A00"/>
                </a:solidFill>
                <a:ea typeface="黑体" panose="02010609060101010101" pitchFamily="49" charset="-122"/>
              </a:rPr>
              <a:t>血</a:t>
            </a:r>
            <a:r>
              <a:rPr lang="en-US" altLang="zh-CN" sz="2800" b="1" u="sng">
                <a:solidFill>
                  <a:srgbClr val="542A00"/>
                </a:solidFill>
                <a:ea typeface="黑体" panose="02010609060101010101" pitchFamily="49" charset="-122"/>
              </a:rPr>
              <a:t>-</a:t>
            </a:r>
            <a:r>
              <a:rPr lang="zh-CN" altLang="en-US" sz="2800" b="1" u="sng">
                <a:solidFill>
                  <a:srgbClr val="542A00"/>
                </a:solidFill>
                <a:ea typeface="黑体" panose="02010609060101010101" pitchFamily="49" charset="-122"/>
              </a:rPr>
              <a:t>脑屏障（</a:t>
            </a:r>
            <a:r>
              <a:rPr lang="en-US" altLang="zh-CN" sz="2800" b="1" u="sng">
                <a:solidFill>
                  <a:srgbClr val="542A00"/>
                </a:solidFill>
                <a:ea typeface="黑体" panose="02010609060101010101" pitchFamily="49" charset="-122"/>
              </a:rPr>
              <a:t>blood-brain barrier</a:t>
            </a:r>
            <a:r>
              <a:rPr lang="zh-CN" altLang="en-US" sz="2800" b="1" u="sng">
                <a:solidFill>
                  <a:srgbClr val="542A00"/>
                </a:solidFill>
                <a:ea typeface="黑体" panose="02010609060101010101" pitchFamily="49" charset="-122"/>
              </a:rPr>
              <a:t>） </a:t>
            </a:r>
          </a:p>
        </p:txBody>
      </p:sp>
      <p:pic>
        <p:nvPicPr>
          <p:cNvPr id="30726" name="Picture 7" descr="8-10血脑屏障"/>
          <p:cNvPicPr>
            <a:picLocks noChangeAspect="1" noChangeArrowheads="1"/>
          </p:cNvPicPr>
          <p:nvPr/>
        </p:nvPicPr>
        <p:blipFill>
          <a:blip r:embed="rId2" cstate="print">
            <a:extLst>
              <a:ext uri="{28A0092B-C50C-407E-A947-70E740481C1C}">
                <a14:useLocalDpi xmlns:a14="http://schemas.microsoft.com/office/drawing/2010/main" val="0"/>
              </a:ext>
            </a:extLst>
          </a:blip>
          <a:srcRect l="16075"/>
          <a:stretch>
            <a:fillRect/>
          </a:stretch>
        </p:blipFill>
        <p:spPr bwMode="auto">
          <a:xfrm>
            <a:off x="214313" y="4186238"/>
            <a:ext cx="3024187"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8" descr="图8-5-3： 血-脑屏障示意图-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0" y="4192588"/>
            <a:ext cx="3365500"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8" name="矩形 8"/>
          <p:cNvSpPr>
            <a:spLocks noChangeArrowheads="1"/>
          </p:cNvSpPr>
          <p:nvPr/>
        </p:nvSpPr>
        <p:spPr bwMode="auto">
          <a:xfrm>
            <a:off x="6715125" y="4746625"/>
            <a:ext cx="2428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1. </a:t>
            </a:r>
            <a:r>
              <a:rPr lang="zh-CN" altLang="en-US" sz="1800"/>
              <a:t>连续毛细血管内皮</a:t>
            </a:r>
            <a:endParaRPr lang="en-US" altLang="zh-CN" sz="1800"/>
          </a:p>
          <a:p>
            <a:pPr eaLnBrk="1" hangingPunct="1">
              <a:spcBef>
                <a:spcPct val="0"/>
              </a:spcBef>
              <a:buFontTx/>
              <a:buNone/>
            </a:pPr>
            <a:r>
              <a:rPr lang="en-US" altLang="zh-CN" sz="1800"/>
              <a:t>2. </a:t>
            </a:r>
            <a:r>
              <a:rPr lang="zh-CN" altLang="en-US" sz="1800"/>
              <a:t>基膜</a:t>
            </a:r>
            <a:endParaRPr lang="en-US" altLang="zh-CN" sz="1800"/>
          </a:p>
          <a:p>
            <a:pPr eaLnBrk="1" hangingPunct="1">
              <a:spcBef>
                <a:spcPct val="0"/>
              </a:spcBef>
              <a:buFontTx/>
              <a:buNone/>
            </a:pPr>
            <a:r>
              <a:rPr lang="en-US" altLang="zh-CN" sz="1800"/>
              <a:t>3. </a:t>
            </a:r>
            <a:r>
              <a:rPr lang="zh-CN" altLang="en-US" sz="1800"/>
              <a:t>星形胶质细胞脚板</a:t>
            </a:r>
            <a:endParaRPr lang="en-US" altLang="zh-CN" sz="1800"/>
          </a:p>
          <a:p>
            <a:pPr eaLnBrk="1" hangingPunct="1">
              <a:spcBef>
                <a:spcPct val="0"/>
              </a:spcBef>
              <a:buFontTx/>
              <a:buNone/>
            </a:pPr>
            <a:r>
              <a:rPr lang="en-US" altLang="zh-CN" sz="1800"/>
              <a:t>4. </a:t>
            </a:r>
            <a:r>
              <a:rPr lang="zh-CN" altLang="en-US" sz="1800"/>
              <a:t>周细胞</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31747"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31748" name="Rectangle 4"/>
          <p:cNvSpPr>
            <a:spLocks noChangeArrowheads="1"/>
          </p:cNvSpPr>
          <p:nvPr/>
        </p:nvSpPr>
        <p:spPr bwMode="auto">
          <a:xfrm>
            <a:off x="0" y="2133600"/>
            <a:ext cx="914400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4400" b="1"/>
              <a:t>第六节  脉络丛和脑脊液</a:t>
            </a:r>
          </a:p>
          <a:p>
            <a:pPr algn="ctr">
              <a:spcBef>
                <a:spcPct val="0"/>
              </a:spcBef>
              <a:buFontTx/>
              <a:buNone/>
            </a:pPr>
            <a:endParaRPr lang="zh-CN" altLang="en-US" sz="4400" b="1"/>
          </a:p>
          <a:p>
            <a:pPr algn="ctr">
              <a:spcBef>
                <a:spcPct val="0"/>
              </a:spcBef>
              <a:buFontTx/>
              <a:buNone/>
            </a:pPr>
            <a:r>
              <a:rPr lang="en-US" altLang="zh-CN" b="1"/>
              <a:t>Choroid Plexus &amp; Cerebrospinal Fluid</a:t>
            </a:r>
            <a:endParaRPr lang="zh-CN" altLang="en-US" b="1"/>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32771"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32772" name="Text Box 4"/>
          <p:cNvSpPr txBox="1">
            <a:spLocks noChangeArrowheads="1"/>
          </p:cNvSpPr>
          <p:nvPr/>
        </p:nvSpPr>
        <p:spPr bwMode="auto">
          <a:xfrm>
            <a:off x="250825" y="1557338"/>
            <a:ext cx="8429625"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     由第三、四脑室顶和部分侧脑室壁的软膜与室管膜直接相贴，突入脑室而形成的皱襞状结构，室管膜则成为有分泌功能的脉络丛上皮。脉络丛上皮由一层矮柱状或立方形室管膜细胞组成，有分泌功能。分泌的脑脊液进入脑室内。</a:t>
            </a:r>
          </a:p>
          <a:p>
            <a:pPr eaLnBrk="1" hangingPunct="1">
              <a:spcBef>
                <a:spcPct val="50000"/>
              </a:spcBef>
              <a:buFontTx/>
              <a:buNone/>
            </a:pPr>
            <a:endParaRPr lang="zh-CN" altLang="en-US" sz="1800"/>
          </a:p>
        </p:txBody>
      </p:sp>
      <p:sp>
        <p:nvSpPr>
          <p:cNvPr id="32773" name="Rectangle 5"/>
          <p:cNvSpPr>
            <a:spLocks noChangeArrowheads="1"/>
          </p:cNvSpPr>
          <p:nvPr/>
        </p:nvSpPr>
        <p:spPr bwMode="auto">
          <a:xfrm>
            <a:off x="2411413" y="631825"/>
            <a:ext cx="4502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u="sng">
                <a:solidFill>
                  <a:srgbClr val="542A00"/>
                </a:solidFill>
                <a:ea typeface="黑体" panose="02010609060101010101" pitchFamily="49" charset="-122"/>
              </a:rPr>
              <a:t>脉络丛（</a:t>
            </a:r>
            <a:r>
              <a:rPr lang="en-US" altLang="zh-CN" sz="2800" b="1" u="sng">
                <a:solidFill>
                  <a:srgbClr val="542A00"/>
                </a:solidFill>
                <a:ea typeface="黑体" panose="02010609060101010101" pitchFamily="49" charset="-122"/>
              </a:rPr>
              <a:t>choroid plexus</a:t>
            </a:r>
            <a:r>
              <a:rPr lang="zh-CN" altLang="en-US" sz="2800" b="1" u="sng">
                <a:solidFill>
                  <a:srgbClr val="542A00"/>
                </a:solidFill>
                <a:ea typeface="黑体" panose="02010609060101010101" pitchFamily="49" charset="-122"/>
              </a:rPr>
              <a:t>）</a:t>
            </a:r>
          </a:p>
        </p:txBody>
      </p:sp>
      <p:pic>
        <p:nvPicPr>
          <p:cNvPr id="32774" name="Picture 6" descr="图8-6-1：脉络丛示意图-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565400"/>
            <a:ext cx="4395788"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7" descr="choroid plex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2886075"/>
            <a:ext cx="4248150"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对象 1"/>
          <p:cNvGraphicFramePr>
            <a:graphicFrameLocks noChangeAspect="1"/>
          </p:cNvGraphicFramePr>
          <p:nvPr/>
        </p:nvGraphicFramePr>
        <p:xfrm>
          <a:off x="1619250" y="260350"/>
          <a:ext cx="4248150" cy="5748338"/>
        </p:xfrm>
        <a:graphic>
          <a:graphicData uri="http://schemas.openxmlformats.org/presentationml/2006/ole">
            <mc:AlternateContent xmlns:mc="http://schemas.openxmlformats.org/markup-compatibility/2006">
              <mc:Choice xmlns:v="urn:schemas-microsoft-com:vml" Requires="v">
                <p:oleObj spid="_x0000_s33796" r:id="rId3" imgW="7657143" imgH="10311111" progId="">
                  <p:embed/>
                </p:oleObj>
              </mc:Choice>
              <mc:Fallback>
                <p:oleObj r:id="rId3" imgW="7657143" imgH="10311111" progId="">
                  <p:embed/>
                  <p:pic>
                    <p:nvPicPr>
                      <p:cNvPr id="0" name="对象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60350"/>
                        <a:ext cx="4248150" cy="574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34819"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34820" name="Text Box 4"/>
          <p:cNvSpPr txBox="1">
            <a:spLocks noChangeArrowheads="1"/>
          </p:cNvSpPr>
          <p:nvPr/>
        </p:nvSpPr>
        <p:spPr bwMode="auto">
          <a:xfrm>
            <a:off x="323850" y="1250950"/>
            <a:ext cx="8569325"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1800"/>
              <a:t> </a:t>
            </a:r>
            <a:r>
              <a:rPr lang="zh-CN" altLang="en-US" sz="2000" b="1">
                <a:solidFill>
                  <a:srgbClr val="000099"/>
                </a:solidFill>
                <a:ea typeface="黑体" panose="02010609060101010101" pitchFamily="49" charset="-122"/>
              </a:rPr>
              <a:t>概念：</a:t>
            </a:r>
            <a:r>
              <a:rPr lang="zh-CN" altLang="en-US" sz="1800"/>
              <a:t>为无色透明液体，充满脑室、脊髓中央管、蛛网膜下隙和血管周隙，能营养和保护脑与脊髓。</a:t>
            </a:r>
          </a:p>
          <a:p>
            <a:pPr eaLnBrk="1" hangingPunct="1">
              <a:spcBef>
                <a:spcPct val="50000"/>
              </a:spcBef>
              <a:buFontTx/>
              <a:buNone/>
            </a:pPr>
            <a:r>
              <a:rPr lang="zh-CN" altLang="en-US" sz="2000" b="1">
                <a:solidFill>
                  <a:srgbClr val="000099"/>
                </a:solidFill>
                <a:ea typeface="黑体" panose="02010609060101010101" pitchFamily="49" charset="-122"/>
              </a:rPr>
              <a:t>脑脊液循环：</a:t>
            </a:r>
            <a:r>
              <a:rPr lang="zh-CN" altLang="en-US" sz="1800"/>
              <a:t>脑脊液主要（约</a:t>
            </a:r>
            <a:r>
              <a:rPr lang="en-US" altLang="zh-CN" sz="1800"/>
              <a:t>80%-85%</a:t>
            </a:r>
            <a:r>
              <a:rPr lang="zh-CN" altLang="en-US" sz="1800"/>
              <a:t>）由脉络丛上皮细胞不断分泌而来，其余是脑细胞外液经室管膜上皮向外渗透形成。脑脊液最后被蛛网膜粒（蛛网膜突入颅静脉窦内的绒毛状突起）吸收进入血液，从而形成脑脊液循环。</a:t>
            </a:r>
          </a:p>
          <a:p>
            <a:pPr eaLnBrk="1" hangingPunct="1">
              <a:spcBef>
                <a:spcPct val="50000"/>
              </a:spcBef>
              <a:buFontTx/>
              <a:buNone/>
            </a:pPr>
            <a:r>
              <a:rPr lang="zh-CN" altLang="en-US" sz="2000" b="1">
                <a:solidFill>
                  <a:srgbClr val="000099"/>
                </a:solidFill>
                <a:ea typeface="黑体" panose="02010609060101010101" pitchFamily="49" charset="-122"/>
              </a:rPr>
              <a:t>功能：</a:t>
            </a:r>
            <a:r>
              <a:rPr lang="zh-CN" altLang="en-US" sz="1800"/>
              <a:t>对中枢神经系统起到</a:t>
            </a:r>
          </a:p>
          <a:p>
            <a:pPr eaLnBrk="1" hangingPunct="1">
              <a:spcBef>
                <a:spcPct val="50000"/>
              </a:spcBef>
              <a:buFontTx/>
              <a:buNone/>
            </a:pPr>
            <a:r>
              <a:rPr lang="zh-CN" altLang="en-US" sz="1800"/>
              <a:t>            缓冲、保护、物质运</a:t>
            </a:r>
          </a:p>
          <a:p>
            <a:pPr eaLnBrk="1" hangingPunct="1">
              <a:spcBef>
                <a:spcPct val="50000"/>
              </a:spcBef>
              <a:buFontTx/>
              <a:buNone/>
            </a:pPr>
            <a:r>
              <a:rPr lang="zh-CN" altLang="en-US" sz="1800"/>
              <a:t>            输和调节颅内压等作</a:t>
            </a:r>
          </a:p>
          <a:p>
            <a:pPr eaLnBrk="1" hangingPunct="1">
              <a:spcBef>
                <a:spcPct val="50000"/>
              </a:spcBef>
              <a:buFontTx/>
              <a:buNone/>
            </a:pPr>
            <a:r>
              <a:rPr lang="zh-CN" altLang="en-US" sz="1800"/>
              <a:t>           用。</a:t>
            </a:r>
          </a:p>
          <a:p>
            <a:pPr eaLnBrk="1" hangingPunct="1">
              <a:spcBef>
                <a:spcPct val="50000"/>
              </a:spcBef>
              <a:buFontTx/>
              <a:buNone/>
            </a:pPr>
            <a:endParaRPr lang="zh-CN" altLang="en-US" sz="1800"/>
          </a:p>
        </p:txBody>
      </p:sp>
      <p:sp>
        <p:nvSpPr>
          <p:cNvPr id="34821" name="Rectangle 5"/>
          <p:cNvSpPr>
            <a:spLocks noChangeArrowheads="1"/>
          </p:cNvSpPr>
          <p:nvPr/>
        </p:nvSpPr>
        <p:spPr bwMode="auto">
          <a:xfrm>
            <a:off x="971550" y="731838"/>
            <a:ext cx="7561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800" b="1" u="sng">
                <a:solidFill>
                  <a:srgbClr val="542A00"/>
                </a:solidFill>
                <a:ea typeface="黑体" panose="02010609060101010101" pitchFamily="49" charset="-122"/>
              </a:rPr>
              <a:t>脑脊液（</a:t>
            </a:r>
            <a:r>
              <a:rPr lang="en-US" altLang="zh-CN" sz="2800" b="1" u="sng">
                <a:solidFill>
                  <a:srgbClr val="542A00"/>
                </a:solidFill>
                <a:ea typeface="黑体" panose="02010609060101010101" pitchFamily="49" charset="-122"/>
              </a:rPr>
              <a:t>cerebrospinal fluid</a:t>
            </a:r>
            <a:r>
              <a:rPr lang="zh-CN" altLang="en-US" sz="2800" b="1" u="sng">
                <a:solidFill>
                  <a:srgbClr val="542A00"/>
                </a:solidFill>
                <a:ea typeface="黑体" panose="02010609060101010101" pitchFamily="49" charset="-122"/>
              </a:rPr>
              <a:t>）</a:t>
            </a:r>
          </a:p>
        </p:txBody>
      </p:sp>
      <p:pic>
        <p:nvPicPr>
          <p:cNvPr id="34822" name="Picture 6" descr="图8-6-2 脑脊液循环示意图-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2997200"/>
            <a:ext cx="56515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6147"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pic>
        <p:nvPicPr>
          <p:cNvPr id="6148" name="Picture 6" descr="图8-1-1：大脑皮质内神经元的种类和分布-大"/>
          <p:cNvPicPr>
            <a:picLocks noChangeAspect="1" noChangeArrowheads="1"/>
          </p:cNvPicPr>
          <p:nvPr/>
        </p:nvPicPr>
        <p:blipFill>
          <a:blip r:embed="rId2">
            <a:extLst>
              <a:ext uri="{28A0092B-C50C-407E-A947-70E740481C1C}">
                <a14:useLocalDpi xmlns:a14="http://schemas.microsoft.com/office/drawing/2010/main" val="0"/>
              </a:ext>
            </a:extLst>
          </a:blip>
          <a:srcRect r="18170" b="3659"/>
          <a:stretch>
            <a:fillRect/>
          </a:stretch>
        </p:blipFill>
        <p:spPr bwMode="auto">
          <a:xfrm>
            <a:off x="5364163" y="2982913"/>
            <a:ext cx="3779837" cy="296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Rectangle 7"/>
          <p:cNvSpPr>
            <a:spLocks noChangeArrowheads="1"/>
          </p:cNvSpPr>
          <p:nvPr/>
        </p:nvSpPr>
        <p:spPr bwMode="auto">
          <a:xfrm>
            <a:off x="323850" y="1484313"/>
            <a:ext cx="2736850" cy="70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15000"/>
              </a:lnSpc>
              <a:buFontTx/>
              <a:buNone/>
            </a:pPr>
            <a:r>
              <a:rPr lang="zh-CN" altLang="en-US" sz="2400" b="1">
                <a:ea typeface="楷体_GB2312" pitchFamily="49" charset="-122"/>
              </a:rPr>
              <a:t>高尔基</a:t>
            </a:r>
            <a:r>
              <a:rPr lang="en-US" altLang="zh-CN" sz="2400" b="1">
                <a:ea typeface="楷体_GB2312" pitchFamily="49" charset="-122"/>
              </a:rPr>
              <a:t>Ⅰ</a:t>
            </a:r>
            <a:r>
              <a:rPr lang="zh-CN" altLang="en-US" sz="2400" b="1">
                <a:ea typeface="楷体_GB2312" pitchFamily="49" charset="-122"/>
              </a:rPr>
              <a:t>型神经元</a:t>
            </a:r>
          </a:p>
        </p:txBody>
      </p:sp>
      <p:sp>
        <p:nvSpPr>
          <p:cNvPr id="6150" name="Rectangle 8"/>
          <p:cNvSpPr>
            <a:spLocks noChangeArrowheads="1"/>
          </p:cNvSpPr>
          <p:nvPr/>
        </p:nvSpPr>
        <p:spPr bwMode="auto">
          <a:xfrm>
            <a:off x="3133725" y="1228725"/>
            <a:ext cx="40671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buFontTx/>
              <a:buNone/>
            </a:pPr>
            <a:r>
              <a:rPr kumimoji="1" lang="zh-CN" altLang="en-US" sz="2400" b="1">
                <a:latin typeface="Times New Roman" panose="02020603050405020304" pitchFamily="18" charset="0"/>
                <a:ea typeface="楷体_GB2312" pitchFamily="49" charset="-122"/>
              </a:rPr>
              <a:t>锥体细胞</a:t>
            </a:r>
            <a:r>
              <a:rPr kumimoji="1" lang="en-US" altLang="zh-CN" sz="2400" b="1">
                <a:latin typeface="Times New Roman" panose="02020603050405020304" pitchFamily="18" charset="0"/>
                <a:ea typeface="楷体_GB2312" pitchFamily="49" charset="-122"/>
              </a:rPr>
              <a:t>:</a:t>
            </a:r>
            <a:r>
              <a:rPr kumimoji="1" lang="zh-CN" altLang="en-US" sz="2400" b="1">
                <a:latin typeface="Times New Roman" panose="02020603050405020304" pitchFamily="18" charset="0"/>
                <a:ea typeface="楷体_GB2312" pitchFamily="49" charset="-122"/>
              </a:rPr>
              <a:t>分大，中，小三型</a:t>
            </a:r>
          </a:p>
          <a:p>
            <a:pPr eaLnBrk="1" hangingPunct="1">
              <a:lnSpc>
                <a:spcPct val="115000"/>
              </a:lnSpc>
              <a:buFontTx/>
              <a:buNone/>
            </a:pPr>
            <a:r>
              <a:rPr kumimoji="1" lang="zh-CN" altLang="en-US" sz="2400" b="1">
                <a:latin typeface="Times New Roman" panose="02020603050405020304" pitchFamily="18" charset="0"/>
                <a:ea typeface="楷体_GB2312" pitchFamily="49" charset="-122"/>
              </a:rPr>
              <a:t>梭形细胞（多形细胞）</a:t>
            </a:r>
          </a:p>
        </p:txBody>
      </p:sp>
      <p:sp>
        <p:nvSpPr>
          <p:cNvPr id="6151" name="Rectangle 9"/>
          <p:cNvSpPr>
            <a:spLocks noChangeArrowheads="1"/>
          </p:cNvSpPr>
          <p:nvPr/>
        </p:nvSpPr>
        <p:spPr bwMode="auto">
          <a:xfrm>
            <a:off x="3060700" y="2852738"/>
            <a:ext cx="388778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kumimoji="1" lang="zh-CN" altLang="en-US" sz="2400" b="1">
                <a:latin typeface="Times New Roman" panose="02020603050405020304" pitchFamily="18" charset="0"/>
                <a:ea typeface="楷体_GB2312" pitchFamily="49" charset="-122"/>
              </a:rPr>
              <a:t>水平细胞</a:t>
            </a:r>
          </a:p>
          <a:p>
            <a:pPr>
              <a:lnSpc>
                <a:spcPct val="150000"/>
              </a:lnSpc>
              <a:spcBef>
                <a:spcPct val="0"/>
              </a:spcBef>
              <a:buFontTx/>
              <a:buNone/>
            </a:pPr>
            <a:r>
              <a:rPr kumimoji="1" lang="zh-CN" altLang="en-US" sz="2400" b="1">
                <a:latin typeface="Times New Roman" panose="02020603050405020304" pitchFamily="18" charset="0"/>
                <a:ea typeface="楷体_GB2312" pitchFamily="49" charset="-122"/>
              </a:rPr>
              <a:t>星形细胞</a:t>
            </a:r>
          </a:p>
          <a:p>
            <a:pPr>
              <a:lnSpc>
                <a:spcPct val="150000"/>
              </a:lnSpc>
              <a:spcBef>
                <a:spcPct val="0"/>
              </a:spcBef>
              <a:buFontTx/>
              <a:buNone/>
            </a:pPr>
            <a:r>
              <a:rPr kumimoji="1" lang="zh-CN" altLang="en-US" sz="2400" b="1">
                <a:latin typeface="Times New Roman" panose="02020603050405020304" pitchFamily="18" charset="0"/>
                <a:ea typeface="楷体_GB2312" pitchFamily="49" charset="-122"/>
              </a:rPr>
              <a:t>篮状细胞</a:t>
            </a:r>
          </a:p>
          <a:p>
            <a:pPr>
              <a:lnSpc>
                <a:spcPct val="150000"/>
              </a:lnSpc>
              <a:spcBef>
                <a:spcPct val="0"/>
              </a:spcBef>
              <a:buFontTx/>
              <a:buNone/>
            </a:pPr>
            <a:r>
              <a:rPr kumimoji="1" lang="zh-CN" altLang="en-US" sz="2400" b="1">
                <a:latin typeface="Times New Roman" panose="02020603050405020304" pitchFamily="18" charset="0"/>
                <a:ea typeface="楷体_GB2312" pitchFamily="49" charset="-122"/>
              </a:rPr>
              <a:t>上行轴突细胞</a:t>
            </a:r>
          </a:p>
        </p:txBody>
      </p:sp>
      <p:sp>
        <p:nvSpPr>
          <p:cNvPr id="6152" name="AutoShape 10"/>
          <p:cNvSpPr>
            <a:spLocks/>
          </p:cNvSpPr>
          <p:nvPr/>
        </p:nvSpPr>
        <p:spPr bwMode="auto">
          <a:xfrm>
            <a:off x="2916238" y="1403350"/>
            <a:ext cx="215900" cy="720725"/>
          </a:xfrm>
          <a:prstGeom prst="leftBrace">
            <a:avLst>
              <a:gd name="adj1" fmla="val 27819"/>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3" name="AutoShape 11"/>
          <p:cNvSpPr>
            <a:spLocks/>
          </p:cNvSpPr>
          <p:nvPr/>
        </p:nvSpPr>
        <p:spPr bwMode="auto">
          <a:xfrm>
            <a:off x="2916238" y="3286125"/>
            <a:ext cx="142875" cy="1655763"/>
          </a:xfrm>
          <a:prstGeom prst="leftBrace">
            <a:avLst>
              <a:gd name="adj1" fmla="val 96574"/>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4" name="AutoShape 12"/>
          <p:cNvSpPr>
            <a:spLocks/>
          </p:cNvSpPr>
          <p:nvPr/>
        </p:nvSpPr>
        <p:spPr bwMode="auto">
          <a:xfrm>
            <a:off x="107950" y="1773238"/>
            <a:ext cx="144463" cy="2303462"/>
          </a:xfrm>
          <a:prstGeom prst="leftBrace">
            <a:avLst>
              <a:gd name="adj1" fmla="val 132875"/>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6155" name="Rectangle 13"/>
          <p:cNvSpPr>
            <a:spLocks noChangeArrowheads="1"/>
          </p:cNvSpPr>
          <p:nvPr/>
        </p:nvSpPr>
        <p:spPr bwMode="auto">
          <a:xfrm>
            <a:off x="252413" y="706438"/>
            <a:ext cx="68405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u="sng">
                <a:solidFill>
                  <a:srgbClr val="542A00"/>
                </a:solidFill>
                <a:ea typeface="黑体" panose="02010609060101010101" pitchFamily="49" charset="-122"/>
              </a:rPr>
              <a:t>大脑皮质中的神经元类型</a:t>
            </a:r>
          </a:p>
        </p:txBody>
      </p:sp>
      <p:sp>
        <p:nvSpPr>
          <p:cNvPr id="6156" name="Rectangle 14"/>
          <p:cNvSpPr>
            <a:spLocks noChangeArrowheads="1"/>
          </p:cNvSpPr>
          <p:nvPr/>
        </p:nvSpPr>
        <p:spPr bwMode="auto">
          <a:xfrm>
            <a:off x="323850" y="3789363"/>
            <a:ext cx="302418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15000"/>
              </a:lnSpc>
              <a:buFontTx/>
              <a:buNone/>
            </a:pPr>
            <a:r>
              <a:rPr lang="zh-CN" altLang="en-US" sz="2400" b="1">
                <a:ea typeface="楷体_GB2312" pitchFamily="49" charset="-122"/>
              </a:rPr>
              <a:t>高尔基</a:t>
            </a:r>
            <a:r>
              <a:rPr lang="en-US" altLang="zh-CN" sz="2400" b="1">
                <a:ea typeface="楷体_GB2312" pitchFamily="49" charset="-122"/>
              </a:rPr>
              <a:t>Ⅱ</a:t>
            </a:r>
            <a:r>
              <a:rPr lang="zh-CN" altLang="en-US" sz="2400" b="1">
                <a:ea typeface="楷体_GB2312" pitchFamily="49" charset="-122"/>
              </a:rPr>
              <a:t>型神经元</a:t>
            </a:r>
          </a:p>
        </p:txBody>
      </p:sp>
      <p:sp>
        <p:nvSpPr>
          <p:cNvPr id="6157" name="AutoShape 15"/>
          <p:cNvSpPr>
            <a:spLocks noChangeArrowheads="1"/>
          </p:cNvSpPr>
          <p:nvPr/>
        </p:nvSpPr>
        <p:spPr bwMode="auto">
          <a:xfrm>
            <a:off x="463550" y="2349500"/>
            <a:ext cx="6629400" cy="633413"/>
          </a:xfrm>
          <a:prstGeom prst="wedgeRoundRectCallout">
            <a:avLst>
              <a:gd name="adj1" fmla="val -40731"/>
              <a:gd name="adj2" fmla="val -113657"/>
              <a:gd name="adj3" fmla="val 16667"/>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800" b="1">
                <a:solidFill>
                  <a:srgbClr val="000099"/>
                </a:solidFill>
              </a:rPr>
              <a:t>轴突组成投射纤维，发向脑干或脊髓，或联合传出纤维，发向大脑皮质同侧或对侧的其它区域；传出信息。</a:t>
            </a:r>
          </a:p>
        </p:txBody>
      </p:sp>
      <p:sp>
        <p:nvSpPr>
          <p:cNvPr id="6158" name="AutoShape 16"/>
          <p:cNvSpPr>
            <a:spLocks noChangeArrowheads="1"/>
          </p:cNvSpPr>
          <p:nvPr/>
        </p:nvSpPr>
        <p:spPr bwMode="auto">
          <a:xfrm>
            <a:off x="107950" y="5314950"/>
            <a:ext cx="5111750" cy="633413"/>
          </a:xfrm>
          <a:prstGeom prst="wedgeRoundRectCallout">
            <a:avLst>
              <a:gd name="adj1" fmla="val -34315"/>
              <a:gd name="adj2" fmla="val -214412"/>
              <a:gd name="adj3" fmla="val 16667"/>
            </a:avLst>
          </a:prstGeom>
          <a:solidFill>
            <a:schemeClr val="fo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1800" b="1">
                <a:solidFill>
                  <a:srgbClr val="000099"/>
                </a:solidFill>
              </a:rPr>
              <a:t>构成局部神经环路；接受传入的信息，综合后传递给高尔基</a:t>
            </a:r>
            <a:r>
              <a:rPr kumimoji="1" lang="en-US" altLang="zh-CN" sz="1800" b="1">
                <a:solidFill>
                  <a:srgbClr val="000099"/>
                </a:solidFill>
              </a:rPr>
              <a:t>Ⅰ</a:t>
            </a:r>
            <a:r>
              <a:rPr kumimoji="1" lang="zh-CN" altLang="en-US" sz="1800" b="1">
                <a:solidFill>
                  <a:srgbClr val="000099"/>
                </a:solidFill>
              </a:rPr>
              <a:t>型神经元。</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35843"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35844" name="Text Box 5"/>
          <p:cNvSpPr txBox="1">
            <a:spLocks noChangeArrowheads="1"/>
          </p:cNvSpPr>
          <p:nvPr/>
        </p:nvSpPr>
        <p:spPr bwMode="auto">
          <a:xfrm>
            <a:off x="3348038" y="833438"/>
            <a:ext cx="22225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4000" b="1">
                <a:solidFill>
                  <a:srgbClr val="542A00"/>
                </a:solidFill>
                <a:ea typeface="黑体" panose="02010609060101010101" pitchFamily="49" charset="-122"/>
              </a:rPr>
              <a:t>本章小结</a:t>
            </a:r>
          </a:p>
        </p:txBody>
      </p:sp>
      <p:sp>
        <p:nvSpPr>
          <p:cNvPr id="35845" name="Text Box 6"/>
          <p:cNvSpPr txBox="1">
            <a:spLocks noChangeArrowheads="1"/>
          </p:cNvSpPr>
          <p:nvPr/>
        </p:nvSpPr>
        <p:spPr bwMode="auto">
          <a:xfrm>
            <a:off x="684213" y="2060575"/>
            <a:ext cx="8069262" cy="253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40000"/>
              </a:spcBef>
              <a:buFontTx/>
              <a:buAutoNum type="arabicPeriod"/>
            </a:pPr>
            <a:r>
              <a:rPr lang="zh-CN" altLang="en-US" sz="2000" b="1" u="sng"/>
              <a:t>大脑皮质的分层、神经元的种类、分布格式和形态结构</a:t>
            </a:r>
            <a:r>
              <a:rPr lang="en-US" altLang="zh-CN" sz="2000" b="1" u="sng"/>
              <a:t>; </a:t>
            </a:r>
          </a:p>
          <a:p>
            <a:pPr eaLnBrk="1" hangingPunct="1">
              <a:spcBef>
                <a:spcPct val="40000"/>
              </a:spcBef>
              <a:buFontTx/>
              <a:buAutoNum type="arabicPeriod"/>
            </a:pPr>
            <a:r>
              <a:rPr lang="zh-CN" altLang="en-US" sz="2000" b="1" u="sng"/>
              <a:t>小脑皮质的分层、神经元的种类、分布格式和形态结构</a:t>
            </a:r>
            <a:r>
              <a:rPr lang="en-US" altLang="zh-CN" sz="2000" b="1" u="sng"/>
              <a:t>;</a:t>
            </a:r>
            <a:r>
              <a:rPr lang="en-US" altLang="zh-CN" sz="2000" b="1"/>
              <a:t> </a:t>
            </a:r>
          </a:p>
          <a:p>
            <a:pPr eaLnBrk="1" hangingPunct="1">
              <a:spcBef>
                <a:spcPct val="40000"/>
              </a:spcBef>
              <a:buFontTx/>
              <a:buAutoNum type="arabicPeriod"/>
            </a:pPr>
            <a:r>
              <a:rPr lang="zh-CN" altLang="en-US" sz="2000" b="1"/>
              <a:t>脊髓灰质的前角、后角和侧角神经元的种类、形态特点与功能；</a:t>
            </a:r>
          </a:p>
          <a:p>
            <a:pPr eaLnBrk="1" hangingPunct="1">
              <a:spcBef>
                <a:spcPct val="40000"/>
              </a:spcBef>
              <a:buFontTx/>
              <a:buAutoNum type="arabicPeriod"/>
            </a:pPr>
            <a:r>
              <a:rPr lang="zh-CN" altLang="en-US" sz="2000" b="1" u="sng"/>
              <a:t>血</a:t>
            </a:r>
            <a:r>
              <a:rPr lang="en-US" altLang="zh-CN" sz="2000" b="1" u="sng"/>
              <a:t>-</a:t>
            </a:r>
            <a:r>
              <a:rPr lang="zh-CN" altLang="en-US" sz="2000" b="1" u="sng"/>
              <a:t>脑屏障的结构和功能；</a:t>
            </a:r>
          </a:p>
          <a:p>
            <a:pPr eaLnBrk="1" hangingPunct="1">
              <a:spcBef>
                <a:spcPct val="40000"/>
              </a:spcBef>
              <a:buFontTx/>
              <a:buAutoNum type="arabicPeriod"/>
            </a:pPr>
            <a:r>
              <a:rPr lang="zh-CN" altLang="en-US" sz="2000" b="1"/>
              <a:t>神经节的分类、结构与功能；</a:t>
            </a:r>
          </a:p>
          <a:p>
            <a:pPr eaLnBrk="1" hangingPunct="1">
              <a:spcBef>
                <a:spcPct val="40000"/>
              </a:spcBef>
              <a:buFontTx/>
              <a:buAutoNum type="arabicPeriod"/>
            </a:pPr>
            <a:r>
              <a:rPr lang="zh-CN" altLang="en-US" sz="2000" b="1"/>
              <a:t>脑脊膜的结构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4" descr="1IMG_1771"/>
          <p:cNvPicPr>
            <a:picLocks noChangeAspect="1" noChangeArrowheads="1"/>
          </p:cNvPicPr>
          <p:nvPr/>
        </p:nvPicPr>
        <p:blipFill>
          <a:blip r:embed="rId2">
            <a:extLst>
              <a:ext uri="{28A0092B-C50C-407E-A947-70E740481C1C}">
                <a14:useLocalDpi xmlns:a14="http://schemas.microsoft.com/office/drawing/2010/main" val="0"/>
              </a:ext>
            </a:extLst>
          </a:blip>
          <a:srcRect b="21077"/>
          <a:stretch>
            <a:fillRect/>
          </a:stretch>
        </p:blipFill>
        <p:spPr bwMode="auto">
          <a:xfrm>
            <a:off x="0" y="-26988"/>
            <a:ext cx="9144000" cy="511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Text Box 3"/>
          <p:cNvSpPr txBox="1">
            <a:spLocks noChangeArrowheads="1"/>
          </p:cNvSpPr>
          <p:nvPr/>
        </p:nvSpPr>
        <p:spPr bwMode="auto">
          <a:xfrm>
            <a:off x="250825" y="46038"/>
            <a:ext cx="45370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4000" b="1">
                <a:solidFill>
                  <a:srgbClr val="FF0000"/>
                </a:solidFill>
                <a:latin typeface="方正大黑简体" pitchFamily="65" charset="-122"/>
                <a:ea typeface="方正大黑简体" pitchFamily="65" charset="-122"/>
              </a:rPr>
              <a:t>谢 谢！</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对象 2"/>
          <p:cNvGraphicFramePr>
            <a:graphicFrameLocks noChangeAspect="1"/>
          </p:cNvGraphicFramePr>
          <p:nvPr/>
        </p:nvGraphicFramePr>
        <p:xfrm>
          <a:off x="1970088" y="765175"/>
          <a:ext cx="5180012" cy="4494213"/>
        </p:xfrm>
        <a:graphic>
          <a:graphicData uri="http://schemas.openxmlformats.org/presentationml/2006/ole">
            <mc:AlternateContent xmlns:mc="http://schemas.openxmlformats.org/markup-compatibility/2006">
              <mc:Choice xmlns:v="urn:schemas-microsoft-com:vml" Requires="v">
                <p:oleObj spid="_x0000_s7172" r:id="rId3" imgW="5180952" imgH="4495238" progId="">
                  <p:embed/>
                </p:oleObj>
              </mc:Choice>
              <mc:Fallback>
                <p:oleObj r:id="rId3" imgW="5180952" imgH="4495238" progId="">
                  <p:embed/>
                  <p:pic>
                    <p:nvPicPr>
                      <p:cNvPr id="0" name="对象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0088" y="765175"/>
                        <a:ext cx="5180012" cy="44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8195"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pic>
        <p:nvPicPr>
          <p:cNvPr id="8196" name="Picture 4" descr="图8-1-4：大脑皮质锥体细胞光镜图-大"/>
          <p:cNvPicPr>
            <a:picLocks noChangeAspect="1" noChangeArrowheads="1"/>
          </p:cNvPicPr>
          <p:nvPr/>
        </p:nvPicPr>
        <p:blipFill>
          <a:blip r:embed="rId2">
            <a:lum bright="10000" contrast="10000"/>
            <a:extLst>
              <a:ext uri="{28A0092B-C50C-407E-A947-70E740481C1C}">
                <a14:useLocalDpi xmlns:a14="http://schemas.microsoft.com/office/drawing/2010/main" val="0"/>
              </a:ext>
            </a:extLst>
          </a:blip>
          <a:srcRect/>
          <a:stretch>
            <a:fillRect/>
          </a:stretch>
        </p:blipFill>
        <p:spPr bwMode="auto">
          <a:xfrm>
            <a:off x="2224088" y="714375"/>
            <a:ext cx="3973512"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Rectangle 7"/>
          <p:cNvSpPr>
            <a:spLocks noChangeArrowheads="1"/>
          </p:cNvSpPr>
          <p:nvPr/>
        </p:nvSpPr>
        <p:spPr bwMode="auto">
          <a:xfrm>
            <a:off x="4211638" y="3978275"/>
            <a:ext cx="1098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贝兹细胞</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9219"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sp>
        <p:nvSpPr>
          <p:cNvPr id="9220" name="Rectangle 5"/>
          <p:cNvSpPr>
            <a:spLocks noChangeArrowheads="1"/>
          </p:cNvSpPr>
          <p:nvPr/>
        </p:nvSpPr>
        <p:spPr bwMode="auto">
          <a:xfrm>
            <a:off x="0" y="1196975"/>
            <a:ext cx="5045075" cy="251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10000"/>
              </a:lnSpc>
              <a:buFontTx/>
              <a:buNone/>
            </a:pPr>
            <a:r>
              <a:rPr lang="en-US" altLang="zh-CN" sz="1800" b="1">
                <a:ea typeface="楷体_GB2312" pitchFamily="49" charset="-122"/>
              </a:rPr>
              <a:t>1.</a:t>
            </a:r>
            <a:r>
              <a:rPr lang="en-US" altLang="zh-CN" sz="1800" b="1" u="sng">
                <a:solidFill>
                  <a:srgbClr val="0000CC"/>
                </a:solidFill>
                <a:ea typeface="楷体_GB2312" pitchFamily="49" charset="-122"/>
              </a:rPr>
              <a:t> </a:t>
            </a:r>
            <a:r>
              <a:rPr lang="zh-CN" altLang="en-US" sz="1800" b="1" u="sng">
                <a:solidFill>
                  <a:srgbClr val="0000CC"/>
                </a:solidFill>
                <a:ea typeface="楷体_GB2312" pitchFamily="49" charset="-122"/>
              </a:rPr>
              <a:t>分子层：</a:t>
            </a:r>
            <a:r>
              <a:rPr lang="zh-CN" altLang="en-US" sz="2000" b="1">
                <a:ea typeface="楷体_GB2312" pitchFamily="49" charset="-122"/>
              </a:rPr>
              <a:t> </a:t>
            </a:r>
            <a:r>
              <a:rPr lang="zh-CN" altLang="en-US" sz="1600" b="1">
                <a:ea typeface="楷体_GB2312" pitchFamily="49" charset="-122"/>
              </a:rPr>
              <a:t>水平细胞</a:t>
            </a:r>
            <a:r>
              <a:rPr lang="en-US" altLang="zh-CN" sz="1600" b="1">
                <a:ea typeface="楷体_GB2312" pitchFamily="49" charset="-122"/>
              </a:rPr>
              <a:t>+</a:t>
            </a:r>
            <a:r>
              <a:rPr lang="zh-CN" altLang="en-US" sz="1600" b="1">
                <a:ea typeface="楷体_GB2312" pitchFamily="49" charset="-122"/>
              </a:rPr>
              <a:t>星形细胞</a:t>
            </a:r>
            <a:r>
              <a:rPr lang="en-US" altLang="zh-CN" sz="1600" b="1">
                <a:ea typeface="楷体_GB2312" pitchFamily="49" charset="-122"/>
              </a:rPr>
              <a:t>+</a:t>
            </a:r>
            <a:r>
              <a:rPr lang="zh-CN" altLang="en-US" sz="1600" b="1">
                <a:ea typeface="楷体_GB2312" pitchFamily="49" charset="-122"/>
              </a:rPr>
              <a:t>大量纤维</a:t>
            </a:r>
          </a:p>
          <a:p>
            <a:pPr algn="just">
              <a:lnSpc>
                <a:spcPct val="110000"/>
              </a:lnSpc>
              <a:buFontTx/>
              <a:buNone/>
            </a:pPr>
            <a:r>
              <a:rPr lang="en-US" altLang="zh-CN" sz="1800" b="1">
                <a:ea typeface="楷体_GB2312" pitchFamily="49" charset="-122"/>
              </a:rPr>
              <a:t>2.</a:t>
            </a:r>
            <a:r>
              <a:rPr lang="zh-CN" altLang="en-US" sz="1800" b="1" u="sng">
                <a:solidFill>
                  <a:srgbClr val="0000CC"/>
                </a:solidFill>
                <a:ea typeface="楷体_GB2312" pitchFamily="49" charset="-122"/>
              </a:rPr>
              <a:t>外颗粒层：</a:t>
            </a:r>
            <a:r>
              <a:rPr lang="zh-CN" altLang="en-US" sz="1600" b="1">
                <a:ea typeface="楷体_GB2312" pitchFamily="49" charset="-122"/>
              </a:rPr>
              <a:t>大量颗粒细胞</a:t>
            </a:r>
            <a:r>
              <a:rPr lang="en-US" altLang="zh-CN" sz="1600" b="1">
                <a:ea typeface="楷体_GB2312" pitchFamily="49" charset="-122"/>
              </a:rPr>
              <a:t>+</a:t>
            </a:r>
            <a:r>
              <a:rPr lang="zh-CN" altLang="en-US" sz="1600" b="1">
                <a:ea typeface="楷体_GB2312" pitchFamily="49" charset="-122"/>
              </a:rPr>
              <a:t>少量锥体细胞</a:t>
            </a:r>
          </a:p>
          <a:p>
            <a:pPr algn="just">
              <a:lnSpc>
                <a:spcPct val="110000"/>
              </a:lnSpc>
              <a:buFontTx/>
              <a:buNone/>
            </a:pPr>
            <a:r>
              <a:rPr lang="en-US" altLang="zh-CN" sz="1800" b="1">
                <a:ea typeface="楷体_GB2312" pitchFamily="49" charset="-122"/>
              </a:rPr>
              <a:t>3.</a:t>
            </a:r>
            <a:r>
              <a:rPr lang="zh-CN" altLang="en-US" sz="1800" b="1" u="sng">
                <a:solidFill>
                  <a:srgbClr val="0000CC"/>
                </a:solidFill>
                <a:ea typeface="楷体_GB2312" pitchFamily="49" charset="-122"/>
              </a:rPr>
              <a:t>外锥体细胞层：</a:t>
            </a:r>
            <a:r>
              <a:rPr lang="zh-CN" altLang="en-US" sz="1600" b="1">
                <a:ea typeface="楷体_GB2312" pitchFamily="49" charset="-122"/>
              </a:rPr>
              <a:t>中型锥体细胞</a:t>
            </a:r>
          </a:p>
          <a:p>
            <a:pPr algn="just">
              <a:lnSpc>
                <a:spcPct val="110000"/>
              </a:lnSpc>
              <a:buFontTx/>
              <a:buNone/>
            </a:pPr>
            <a:r>
              <a:rPr lang="en-US" altLang="zh-CN" sz="1800" b="1">
                <a:ea typeface="楷体_GB2312" pitchFamily="49" charset="-122"/>
              </a:rPr>
              <a:t>4.</a:t>
            </a:r>
            <a:r>
              <a:rPr lang="zh-CN" altLang="en-US" sz="1800" b="1" u="sng">
                <a:solidFill>
                  <a:srgbClr val="0000CC"/>
                </a:solidFill>
                <a:ea typeface="楷体_GB2312" pitchFamily="49" charset="-122"/>
              </a:rPr>
              <a:t>内颗粒层：</a:t>
            </a:r>
            <a:r>
              <a:rPr lang="zh-CN" altLang="en-US" sz="1600" b="1">
                <a:ea typeface="楷体_GB2312" pitchFamily="49" charset="-122"/>
              </a:rPr>
              <a:t>大量颗粒细胞</a:t>
            </a:r>
          </a:p>
          <a:p>
            <a:pPr algn="just">
              <a:lnSpc>
                <a:spcPct val="110000"/>
              </a:lnSpc>
              <a:buFontTx/>
              <a:buNone/>
            </a:pPr>
            <a:r>
              <a:rPr lang="en-US" altLang="zh-CN" sz="1800" b="1">
                <a:ea typeface="楷体_GB2312" pitchFamily="49" charset="-122"/>
              </a:rPr>
              <a:t>5.</a:t>
            </a:r>
            <a:r>
              <a:rPr lang="zh-CN" altLang="en-US" sz="1800" b="1" u="sng">
                <a:solidFill>
                  <a:srgbClr val="0000CC"/>
                </a:solidFill>
                <a:ea typeface="楷体_GB2312" pitchFamily="49" charset="-122"/>
              </a:rPr>
              <a:t>内锥体细胞层：</a:t>
            </a:r>
            <a:r>
              <a:rPr lang="zh-CN" altLang="en-US" sz="1600" b="1">
                <a:ea typeface="楷体_GB2312" pitchFamily="49" charset="-122"/>
              </a:rPr>
              <a:t>大、中型锥体细胞</a:t>
            </a:r>
          </a:p>
          <a:p>
            <a:pPr algn="just">
              <a:lnSpc>
                <a:spcPct val="110000"/>
              </a:lnSpc>
              <a:buFontTx/>
              <a:buNone/>
            </a:pPr>
            <a:r>
              <a:rPr lang="en-US" altLang="zh-CN" sz="1800" b="1">
                <a:ea typeface="楷体_GB2312" pitchFamily="49" charset="-122"/>
              </a:rPr>
              <a:t>6.</a:t>
            </a:r>
            <a:r>
              <a:rPr lang="zh-CN" altLang="en-US" sz="1800" b="1" u="sng">
                <a:solidFill>
                  <a:srgbClr val="0000CC"/>
                </a:solidFill>
                <a:ea typeface="楷体_GB2312" pitchFamily="49" charset="-122"/>
              </a:rPr>
              <a:t>多形层</a:t>
            </a:r>
            <a:r>
              <a:rPr lang="en-US" altLang="zh-CN" sz="1800" b="1" u="sng">
                <a:solidFill>
                  <a:srgbClr val="0000CC"/>
                </a:solidFill>
                <a:ea typeface="楷体_GB2312" pitchFamily="49" charset="-122"/>
              </a:rPr>
              <a:t>:</a:t>
            </a:r>
            <a:r>
              <a:rPr lang="zh-CN" altLang="en-US" sz="1600" b="1">
                <a:ea typeface="楷体_GB2312" pitchFamily="49" charset="-122"/>
              </a:rPr>
              <a:t>梭形细胞为主</a:t>
            </a:r>
            <a:r>
              <a:rPr lang="en-US" altLang="zh-CN" sz="1600" b="1">
                <a:ea typeface="楷体_GB2312" pitchFamily="49" charset="-122"/>
              </a:rPr>
              <a:t>+</a:t>
            </a:r>
            <a:r>
              <a:rPr lang="zh-CN" altLang="en-US" sz="1600" b="1">
                <a:ea typeface="楷体_GB2312" pitchFamily="49" charset="-122"/>
              </a:rPr>
              <a:t>锥体细胞</a:t>
            </a:r>
            <a:r>
              <a:rPr lang="en-US" altLang="zh-CN" sz="1600" b="1">
                <a:ea typeface="楷体_GB2312" pitchFamily="49" charset="-122"/>
              </a:rPr>
              <a:t>+</a:t>
            </a:r>
            <a:r>
              <a:rPr lang="zh-CN" altLang="en-US" sz="1600" b="1">
                <a:ea typeface="楷体_GB2312" pitchFamily="49" charset="-122"/>
              </a:rPr>
              <a:t>上行轴突细胞</a:t>
            </a:r>
          </a:p>
          <a:p>
            <a:pPr algn="just">
              <a:lnSpc>
                <a:spcPct val="110000"/>
              </a:lnSpc>
              <a:buFontTx/>
              <a:buNone/>
            </a:pPr>
            <a:endParaRPr lang="zh-CN" altLang="en-US" sz="1600" b="1">
              <a:ea typeface="楷体_GB2312" pitchFamily="49" charset="-122"/>
            </a:endParaRPr>
          </a:p>
        </p:txBody>
      </p:sp>
      <p:sp>
        <p:nvSpPr>
          <p:cNvPr id="9221" name="Rectangle 6"/>
          <p:cNvSpPr>
            <a:spLocks noChangeArrowheads="1"/>
          </p:cNvSpPr>
          <p:nvPr/>
        </p:nvSpPr>
        <p:spPr bwMode="auto">
          <a:xfrm>
            <a:off x="3203575" y="70643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u="sng">
                <a:solidFill>
                  <a:srgbClr val="542A00"/>
                </a:solidFill>
                <a:ea typeface="黑体" panose="02010609060101010101" pitchFamily="49" charset="-122"/>
              </a:rPr>
              <a:t>大脑皮质的分层</a:t>
            </a:r>
            <a:endParaRPr lang="en-US" altLang="zh-CN" sz="2800" b="1" u="sng">
              <a:solidFill>
                <a:srgbClr val="542A00"/>
              </a:solidFill>
              <a:ea typeface="黑体" panose="02010609060101010101" pitchFamily="49" charset="-122"/>
            </a:endParaRPr>
          </a:p>
        </p:txBody>
      </p:sp>
      <p:pic>
        <p:nvPicPr>
          <p:cNvPr id="9222" name="Picture 7" descr="图8-1-2：大脑皮质6层结构的模式图-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1050" y="1225550"/>
            <a:ext cx="4518025" cy="479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223" name="对象 2"/>
          <p:cNvGraphicFramePr>
            <a:graphicFrameLocks noChangeAspect="1"/>
          </p:cNvGraphicFramePr>
          <p:nvPr/>
        </p:nvGraphicFramePr>
        <p:xfrm>
          <a:off x="165100" y="3284538"/>
          <a:ext cx="4335463" cy="2881312"/>
        </p:xfrm>
        <a:graphic>
          <a:graphicData uri="http://schemas.openxmlformats.org/presentationml/2006/ole">
            <mc:AlternateContent xmlns:mc="http://schemas.openxmlformats.org/markup-compatibility/2006">
              <mc:Choice xmlns:v="urn:schemas-microsoft-com:vml" Requires="v">
                <p:oleObj spid="_x0000_s9225" name="Image" r:id="rId4" imgW="5866667" imgH="3898413" progId="Photoshop.Image.12">
                  <p:embed/>
                </p:oleObj>
              </mc:Choice>
              <mc:Fallback>
                <p:oleObj name="Image" r:id="rId4" imgW="5866667" imgH="3898413" progId="Photoshop.Image.12">
                  <p:embed/>
                  <p:pic>
                    <p:nvPicPr>
                      <p:cNvPr id="0" name="对象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100" y="3284538"/>
                        <a:ext cx="433546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2"/>
          <p:cNvSpPr txBox="1">
            <a:spLocks noChangeArrowheads="1"/>
          </p:cNvSpPr>
          <p:nvPr/>
        </p:nvSpPr>
        <p:spPr bwMode="auto">
          <a:xfrm>
            <a:off x="7500938" y="323850"/>
            <a:ext cx="16430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400">
                <a:solidFill>
                  <a:srgbClr val="333333"/>
                </a:solidFill>
                <a:latin typeface="方正黑体简体" pitchFamily="65" charset="-122"/>
                <a:ea typeface="方正黑体简体" pitchFamily="65" charset="-122"/>
              </a:rPr>
              <a:t>组织学与胚胎学</a:t>
            </a:r>
          </a:p>
        </p:txBody>
      </p:sp>
      <p:sp>
        <p:nvSpPr>
          <p:cNvPr id="10243" name="Text Box 3"/>
          <p:cNvSpPr txBox="1">
            <a:spLocks noChangeArrowheads="1"/>
          </p:cNvSpPr>
          <p:nvPr/>
        </p:nvSpPr>
        <p:spPr bwMode="auto">
          <a:xfrm>
            <a:off x="463550" y="234950"/>
            <a:ext cx="23955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ea typeface="方正大黑简体" pitchFamily="65" charset="-122"/>
              </a:rPr>
              <a:t>第八章  神经系统</a:t>
            </a:r>
          </a:p>
        </p:txBody>
      </p:sp>
      <p:grpSp>
        <p:nvGrpSpPr>
          <p:cNvPr id="10244" name="Group 11"/>
          <p:cNvGrpSpPr>
            <a:grpSpLocks/>
          </p:cNvGrpSpPr>
          <p:nvPr/>
        </p:nvGrpSpPr>
        <p:grpSpPr bwMode="auto">
          <a:xfrm>
            <a:off x="161925" y="765175"/>
            <a:ext cx="5781675" cy="4924425"/>
            <a:chOff x="521" y="379"/>
            <a:chExt cx="4534" cy="3400"/>
          </a:xfrm>
        </p:grpSpPr>
        <p:pic>
          <p:nvPicPr>
            <p:cNvPr id="10248" name="Picture 8" descr="图8-1-3：大脑皮质光镜图-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379"/>
              <a:ext cx="4534" cy="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9" name="Rectangle 10"/>
            <p:cNvSpPr>
              <a:spLocks noChangeArrowheads="1"/>
            </p:cNvSpPr>
            <p:nvPr/>
          </p:nvSpPr>
          <p:spPr bwMode="auto">
            <a:xfrm>
              <a:off x="1701" y="2160"/>
              <a:ext cx="69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贝兹细胞</a:t>
              </a:r>
            </a:p>
          </p:txBody>
        </p:sp>
      </p:grpSp>
      <p:graphicFrame>
        <p:nvGraphicFramePr>
          <p:cNvPr id="10245" name="对象 1"/>
          <p:cNvGraphicFramePr>
            <a:graphicFrameLocks noChangeAspect="1"/>
          </p:cNvGraphicFramePr>
          <p:nvPr/>
        </p:nvGraphicFramePr>
        <p:xfrm>
          <a:off x="5322888" y="666750"/>
          <a:ext cx="3600450" cy="5210175"/>
        </p:xfrm>
        <a:graphic>
          <a:graphicData uri="http://schemas.openxmlformats.org/presentationml/2006/ole">
            <mc:AlternateContent xmlns:mc="http://schemas.openxmlformats.org/markup-compatibility/2006">
              <mc:Choice xmlns:v="urn:schemas-microsoft-com:vml" Requires="v">
                <p:oleObj spid="_x0000_s10251" name="Image" r:id="rId4" imgW="4711111" imgH="6819048" progId="Photoshop.Image.12">
                  <p:embed/>
                </p:oleObj>
              </mc:Choice>
              <mc:Fallback>
                <p:oleObj name="Image" r:id="rId4" imgW="4711111" imgH="6819048" progId="Photoshop.Image.12">
                  <p:embed/>
                  <p:pic>
                    <p:nvPicPr>
                      <p:cNvPr id="0" name="对象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2888" y="666750"/>
                        <a:ext cx="3600450" cy="52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6" name="文本框 2"/>
          <p:cNvSpPr txBox="1">
            <a:spLocks noChangeArrowheads="1"/>
          </p:cNvSpPr>
          <p:nvPr/>
        </p:nvSpPr>
        <p:spPr bwMode="auto">
          <a:xfrm>
            <a:off x="463550" y="5445125"/>
            <a:ext cx="2952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200" b="1"/>
              <a:t>A</a:t>
            </a:r>
            <a:endParaRPr lang="zh-CN" altLang="en-US" sz="1200" b="1"/>
          </a:p>
        </p:txBody>
      </p:sp>
      <p:sp>
        <p:nvSpPr>
          <p:cNvPr id="10247" name="文本框 3"/>
          <p:cNvSpPr txBox="1">
            <a:spLocks noChangeArrowheads="1"/>
          </p:cNvSpPr>
          <p:nvPr/>
        </p:nvSpPr>
        <p:spPr bwMode="auto">
          <a:xfrm>
            <a:off x="2114550" y="5853113"/>
            <a:ext cx="4548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a:cs typeface="Times New Roman" panose="02020603050405020304" pitchFamily="18" charset="0"/>
              </a:rPr>
              <a:t>大脑皮质光镜图 </a:t>
            </a:r>
            <a:r>
              <a:rPr lang="en-US" altLang="zh-CN" b="1">
                <a:cs typeface="Times New Roman" panose="02020603050405020304" pitchFamily="18" charset="0"/>
              </a:rPr>
              <a:t>A. </a:t>
            </a:r>
            <a:r>
              <a:rPr lang="zh-CN" altLang="en-US" b="1">
                <a:cs typeface="Times New Roman" panose="02020603050405020304" pitchFamily="18" charset="0"/>
              </a:rPr>
              <a:t>示分层</a:t>
            </a:r>
            <a:r>
              <a:rPr lang="zh-CN" altLang="zh-CN" b="1">
                <a:cs typeface="Times New Roman" panose="02020603050405020304" pitchFamily="18" charset="0"/>
              </a:rPr>
              <a:t>；</a:t>
            </a:r>
            <a:r>
              <a:rPr lang="en-US" altLang="zh-CN" b="1">
                <a:cs typeface="Times New Roman" panose="02020603050405020304" pitchFamily="18" charset="0"/>
              </a:rPr>
              <a:t>B. </a:t>
            </a:r>
            <a:r>
              <a:rPr lang="zh-CN" altLang="en-US" b="1">
                <a:cs typeface="Times New Roman" panose="02020603050405020304" pitchFamily="18" charset="0"/>
              </a:rPr>
              <a:t>示锥体细胞</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04" y="476672"/>
            <a:ext cx="8928992" cy="5022558"/>
          </a:xfrm>
          <a:prstGeom prst="rect">
            <a:avLst/>
          </a:prstGeom>
        </p:spPr>
      </p:pic>
    </p:spTree>
    <p:extLst>
      <p:ext uri="{BB962C8B-B14F-4D97-AF65-F5344CB8AC3E}">
        <p14:creationId xmlns:p14="http://schemas.microsoft.com/office/powerpoint/2010/main" val="2446142070"/>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charset="0"/>
          <a:buNone/>
          <a:tabLst/>
          <a:defRPr kumimoji="0" lang="zh-CN"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1702</TotalTime>
  <Pages>0</Pages>
  <Words>1909</Words>
  <Characters>0</Characters>
  <Application>Microsoft Office PowerPoint</Application>
  <DocSecurity>0</DocSecurity>
  <PresentationFormat>全屏显示(4:3)</PresentationFormat>
  <Lines>0</Lines>
  <Paragraphs>202</Paragraphs>
  <Slides>41</Slides>
  <Notes>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4" baseType="lpstr">
      <vt:lpstr>Arial</vt:lpstr>
      <vt:lpstr>宋体</vt:lpstr>
      <vt:lpstr>Calibri</vt:lpstr>
      <vt:lpstr>方正黑体简体</vt:lpstr>
      <vt:lpstr>Arial Narrow</vt:lpstr>
      <vt:lpstr>隶书</vt:lpstr>
      <vt:lpstr>方正大黑简体</vt:lpstr>
      <vt:lpstr>楷体_GB2312</vt:lpstr>
      <vt:lpstr>黑体</vt:lpstr>
      <vt:lpstr>Times New Roman</vt:lpstr>
      <vt:lpstr>微软雅黑</vt:lpstr>
      <vt:lpstr>默认设计模板</vt:lpstr>
      <vt:lpstr>Adobe Photoshop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聂斌</dc:creator>
  <cp:keywords/>
  <dc:description/>
  <cp:lastModifiedBy>Li Zhenlin</cp:lastModifiedBy>
  <cp:revision>109</cp:revision>
  <dcterms:created xsi:type="dcterms:W3CDTF">2013-01-25T01:44:32Z</dcterms:created>
  <dcterms:modified xsi:type="dcterms:W3CDTF">2024-04-11T15:05:32Z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2052-9.1.0.4397</vt:lpwstr>
  </property>
</Properties>
</file>